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sldIdLst>
    <p:sldId id="256" r:id="rId2"/>
    <p:sldId id="301" r:id="rId3"/>
    <p:sldId id="320" r:id="rId4"/>
    <p:sldId id="345" r:id="rId5"/>
    <p:sldId id="348" r:id="rId6"/>
    <p:sldId id="350" r:id="rId7"/>
    <p:sldId id="349" r:id="rId8"/>
    <p:sldId id="352" r:id="rId9"/>
    <p:sldId id="351" r:id="rId10"/>
    <p:sldId id="337" r:id="rId11"/>
    <p:sldId id="326" r:id="rId12"/>
    <p:sldId id="324" r:id="rId13"/>
    <p:sldId id="323" r:id="rId14"/>
    <p:sldId id="289" r:id="rId15"/>
    <p:sldId id="276" r:id="rId16"/>
    <p:sldId id="303" r:id="rId17"/>
    <p:sldId id="304" r:id="rId18"/>
    <p:sldId id="295" r:id="rId19"/>
    <p:sldId id="287" r:id="rId20"/>
    <p:sldId id="297" r:id="rId21"/>
    <p:sldId id="298" r:id="rId22"/>
    <p:sldId id="293" r:id="rId23"/>
    <p:sldId id="307" r:id="rId24"/>
    <p:sldId id="306" r:id="rId25"/>
    <p:sldId id="308" r:id="rId26"/>
    <p:sldId id="328" r:id="rId27"/>
    <p:sldId id="327" r:id="rId28"/>
    <p:sldId id="329" r:id="rId29"/>
    <p:sldId id="330" r:id="rId30"/>
    <p:sldId id="331" r:id="rId31"/>
    <p:sldId id="312" r:id="rId32"/>
    <p:sldId id="317" r:id="rId33"/>
    <p:sldId id="347" r:id="rId34"/>
    <p:sldId id="316" r:id="rId35"/>
    <p:sldId id="315" r:id="rId36"/>
    <p:sldId id="274" r:id="rId37"/>
    <p:sldId id="339" r:id="rId38"/>
    <p:sldId id="34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2" autoAdjust="0"/>
    <p:restoredTop sz="94621" autoAdjust="0"/>
  </p:normalViewPr>
  <p:slideViewPr>
    <p:cSldViewPr showGuides="1">
      <p:cViewPr varScale="1">
        <p:scale>
          <a:sx n="96" d="100"/>
          <a:sy n="96" d="100"/>
        </p:scale>
        <p:origin x="-114" y="-2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_rels/data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C29A19-1ED8-45F8-BBEE-869264F6A60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68621962-FE81-4672-ABF9-17951FB77AF8}">
      <dgm:prSet phldrT="[Text]"/>
      <dgm:spPr/>
      <dgm:t>
        <a:bodyPr/>
        <a:lstStyle/>
        <a:p>
          <a:r>
            <a:rPr lang="en-US" dirty="0" smtClean="0"/>
            <a:t>Hired at promotion </a:t>
          </a:r>
          <a:r>
            <a:rPr lang="en-US" dirty="0" smtClean="0"/>
            <a:t>potential </a:t>
          </a:r>
          <a:r>
            <a:rPr lang="en-US" dirty="0" smtClean="0"/>
            <a:t>GS-5</a:t>
          </a:r>
          <a:endParaRPr lang="en-US" dirty="0"/>
        </a:p>
      </dgm:t>
    </dgm:pt>
    <dgm:pt modelId="{4CE32DF0-D493-4BE3-924F-DBE8C3FCC7F1}" type="parTrans" cxnId="{B6BD36C1-1C56-4764-9A2F-1288A09CC35F}">
      <dgm:prSet/>
      <dgm:spPr/>
      <dgm:t>
        <a:bodyPr/>
        <a:lstStyle/>
        <a:p>
          <a:endParaRPr lang="en-US"/>
        </a:p>
      </dgm:t>
    </dgm:pt>
    <dgm:pt modelId="{7B8AC83E-AB14-45BD-A7C7-5315BD016BB5}" type="sibTrans" cxnId="{B6BD36C1-1C56-4764-9A2F-1288A09CC35F}">
      <dgm:prSet/>
      <dgm:spPr/>
      <dgm:t>
        <a:bodyPr/>
        <a:lstStyle/>
        <a:p>
          <a:endParaRPr lang="en-US"/>
        </a:p>
      </dgm:t>
    </dgm:pt>
    <dgm:pt modelId="{D63BF2EB-C4D2-4F36-B0F3-31FF6DE8B4F0}">
      <dgm:prSet phldrT="[Text]"/>
      <dgm:spPr/>
      <dgm:t>
        <a:bodyPr/>
        <a:lstStyle/>
        <a:p>
          <a:r>
            <a:rPr lang="en-US" b="0" i="0" dirty="0" smtClean="0"/>
            <a:t>7151, 7152, 7153, 7154, 7251, 7252, 7253, 7254, 7255,7351, 7352, 7353, 7652, 7653, 7654, 7655, 7656, 7657</a:t>
          </a:r>
          <a:endParaRPr lang="en-US" dirty="0"/>
        </a:p>
      </dgm:t>
    </dgm:pt>
    <dgm:pt modelId="{72FF35A7-2345-4F13-870E-7841FB7DEA4A}" type="parTrans" cxnId="{5F6D0C1D-6423-4A88-B89F-0C9626079ADF}">
      <dgm:prSet/>
      <dgm:spPr/>
      <dgm:t>
        <a:bodyPr/>
        <a:lstStyle/>
        <a:p>
          <a:endParaRPr lang="en-US"/>
        </a:p>
      </dgm:t>
    </dgm:pt>
    <dgm:pt modelId="{70DA9E36-3FB6-486D-9F9B-CE7C573952D5}" type="sibTrans" cxnId="{5F6D0C1D-6423-4A88-B89F-0C9626079ADF}">
      <dgm:prSet/>
      <dgm:spPr/>
      <dgm:t>
        <a:bodyPr/>
        <a:lstStyle/>
        <a:p>
          <a:endParaRPr lang="en-US"/>
        </a:p>
      </dgm:t>
    </dgm:pt>
    <dgm:pt modelId="{C25A1098-9160-45B8-88C3-F0B5BEA20387}">
      <dgm:prSet phldrT="[Text]"/>
      <dgm:spPr/>
      <dgm:t>
        <a:bodyPr/>
        <a:lstStyle/>
        <a:p>
          <a:r>
            <a:rPr lang="en-US" dirty="0" smtClean="0"/>
            <a:t>Hired at GS-4 promotion </a:t>
          </a:r>
          <a:r>
            <a:rPr lang="en-US" dirty="0" smtClean="0"/>
            <a:t>potential </a:t>
          </a:r>
          <a:r>
            <a:rPr lang="en-US" dirty="0" smtClean="0"/>
            <a:t>to GS-5</a:t>
          </a:r>
          <a:endParaRPr lang="en-US" dirty="0"/>
        </a:p>
      </dgm:t>
    </dgm:pt>
    <dgm:pt modelId="{ECC1CCB1-DFE2-4783-8223-6DF49C337F7E}" type="parTrans" cxnId="{9350CD35-9E93-4441-8EC2-C1D9BBA57DBE}">
      <dgm:prSet/>
      <dgm:spPr/>
      <dgm:t>
        <a:bodyPr/>
        <a:lstStyle/>
        <a:p>
          <a:endParaRPr lang="en-US"/>
        </a:p>
      </dgm:t>
    </dgm:pt>
    <dgm:pt modelId="{2262B6CB-276A-4EF1-9A28-FB30309CF7F3}" type="sibTrans" cxnId="{9350CD35-9E93-4441-8EC2-C1D9BBA57DBE}">
      <dgm:prSet/>
      <dgm:spPr/>
      <dgm:t>
        <a:bodyPr/>
        <a:lstStyle/>
        <a:p>
          <a:endParaRPr lang="en-US"/>
        </a:p>
      </dgm:t>
    </dgm:pt>
    <dgm:pt modelId="{3FB17B32-CAB0-41DE-BD47-B7A11ED4F0ED}">
      <dgm:prSet phldrT="[Text]"/>
      <dgm:spPr/>
      <dgm:t>
        <a:bodyPr/>
        <a:lstStyle/>
        <a:p>
          <a:r>
            <a:rPr lang="en-US" dirty="0" smtClean="0"/>
            <a:t>Entire state of Connecticut 7551, 7552, 7553, 7554, 7555</a:t>
          </a:r>
          <a:endParaRPr lang="en-US" dirty="0"/>
        </a:p>
      </dgm:t>
    </dgm:pt>
    <dgm:pt modelId="{2C5B0AA6-EC53-4D87-B341-25BF4085DEDB}" type="parTrans" cxnId="{F04CE4E6-89CE-4735-AD8C-D3A95308738F}">
      <dgm:prSet/>
      <dgm:spPr/>
      <dgm:t>
        <a:bodyPr/>
        <a:lstStyle/>
        <a:p>
          <a:endParaRPr lang="en-US"/>
        </a:p>
      </dgm:t>
    </dgm:pt>
    <dgm:pt modelId="{F0B8BA2F-BDE2-4C13-B33D-C55672F8A4D2}" type="sibTrans" cxnId="{F04CE4E6-89CE-4735-AD8C-D3A95308738F}">
      <dgm:prSet/>
      <dgm:spPr/>
      <dgm:t>
        <a:bodyPr/>
        <a:lstStyle/>
        <a:p>
          <a:endParaRPr lang="en-US"/>
        </a:p>
      </dgm:t>
    </dgm:pt>
    <dgm:pt modelId="{0012F743-1789-47F1-A606-78751F016116}">
      <dgm:prSet phldrT="[Text]"/>
      <dgm:spPr/>
      <dgm:t>
        <a:bodyPr/>
        <a:lstStyle/>
        <a:p>
          <a:r>
            <a:rPr lang="en-US" dirty="0" smtClean="0"/>
            <a:t>7854, 7855,7856, 7857, 7858, 7859, 7860,7155, 7156</a:t>
          </a:r>
          <a:endParaRPr lang="en-US" dirty="0"/>
        </a:p>
      </dgm:t>
    </dgm:pt>
    <dgm:pt modelId="{C0C9F7A7-4CF0-4565-88D1-51FFD4C3E63B}" type="parTrans" cxnId="{CAEB7056-3F67-4DEB-AEFD-12F6E4DEA16E}">
      <dgm:prSet/>
      <dgm:spPr/>
      <dgm:t>
        <a:bodyPr/>
        <a:lstStyle/>
        <a:p>
          <a:endParaRPr lang="en-US"/>
        </a:p>
      </dgm:t>
    </dgm:pt>
    <dgm:pt modelId="{D5C7F187-53B6-4C2B-8437-083279AA3B40}" type="sibTrans" cxnId="{CAEB7056-3F67-4DEB-AEFD-12F6E4DEA16E}">
      <dgm:prSet/>
      <dgm:spPr/>
      <dgm:t>
        <a:bodyPr/>
        <a:lstStyle/>
        <a:p>
          <a:endParaRPr lang="en-US"/>
        </a:p>
      </dgm:t>
    </dgm:pt>
    <dgm:pt modelId="{8BE7C189-E6B8-43BE-87DF-28A8C695A431}">
      <dgm:prSet phldrT="[Text]"/>
      <dgm:spPr/>
      <dgm:t>
        <a:bodyPr/>
        <a:lstStyle/>
        <a:p>
          <a:r>
            <a:rPr lang="en-US" dirty="0" smtClean="0"/>
            <a:t>Hired at 4 and will always be a 4 </a:t>
          </a:r>
          <a:endParaRPr lang="en-US" dirty="0"/>
        </a:p>
      </dgm:t>
    </dgm:pt>
    <dgm:pt modelId="{664F15B0-10E9-453B-8FDD-A84EDA871BAE}" type="parTrans" cxnId="{07D7E9CD-4E33-4692-8EDA-F472B9F622BA}">
      <dgm:prSet/>
      <dgm:spPr/>
      <dgm:t>
        <a:bodyPr/>
        <a:lstStyle/>
        <a:p>
          <a:endParaRPr lang="en-US"/>
        </a:p>
      </dgm:t>
    </dgm:pt>
    <dgm:pt modelId="{57AD874C-1A43-44C1-A2C7-BCB26EFEE095}" type="sibTrans" cxnId="{07D7E9CD-4E33-4692-8EDA-F472B9F622BA}">
      <dgm:prSet/>
      <dgm:spPr/>
      <dgm:t>
        <a:bodyPr/>
        <a:lstStyle/>
        <a:p>
          <a:endParaRPr lang="en-US"/>
        </a:p>
      </dgm:t>
    </dgm:pt>
    <dgm:pt modelId="{3B6195AC-1681-444A-9963-569FFBE84065}">
      <dgm:prSet phldrT="[Text]"/>
      <dgm:spPr/>
      <dgm:t>
        <a:bodyPr/>
        <a:lstStyle/>
        <a:p>
          <a:r>
            <a:rPr lang="en-US" dirty="0" smtClean="0"/>
            <a:t>All Maine, New Hampshire, Vermont, PR, New York above Tarrytown</a:t>
          </a:r>
          <a:endParaRPr lang="en-US" dirty="0"/>
        </a:p>
      </dgm:t>
    </dgm:pt>
    <dgm:pt modelId="{F07840DF-1264-4DA2-B45B-269FE3F6B192}" type="parTrans" cxnId="{0733D843-7FC7-417C-9B5C-64D4BF3B111B}">
      <dgm:prSet/>
      <dgm:spPr/>
      <dgm:t>
        <a:bodyPr/>
        <a:lstStyle/>
        <a:p>
          <a:endParaRPr lang="en-US"/>
        </a:p>
      </dgm:t>
    </dgm:pt>
    <dgm:pt modelId="{EEF3244B-CC74-4534-B92F-31CD2242BC76}" type="sibTrans" cxnId="{0733D843-7FC7-417C-9B5C-64D4BF3B111B}">
      <dgm:prSet/>
      <dgm:spPr/>
      <dgm:t>
        <a:bodyPr/>
        <a:lstStyle/>
        <a:p>
          <a:endParaRPr lang="en-US"/>
        </a:p>
      </dgm:t>
    </dgm:pt>
    <dgm:pt modelId="{71C37A4F-4D27-4DF9-AC74-9F090B3619D5}">
      <dgm:prSet phldrT="[Text]"/>
      <dgm:spPr/>
      <dgm:t>
        <a:bodyPr/>
        <a:lstStyle/>
        <a:p>
          <a:r>
            <a:rPr lang="en-US" b="0" i="0" dirty="0" smtClean="0"/>
            <a:t>7651, 7658, 7851, 7852, 7853, 7354,7355, 7451, 7452, 7453, 7454, 7455, 7456, 7457, 7458, 7459, </a:t>
          </a:r>
          <a:endParaRPr lang="en-US" dirty="0"/>
        </a:p>
      </dgm:t>
    </dgm:pt>
    <dgm:pt modelId="{BD49EA50-9636-4D8D-A933-873C775C972D}" type="parTrans" cxnId="{AA6C606B-4D77-4EED-9D8E-4B9276F45796}">
      <dgm:prSet/>
      <dgm:spPr/>
      <dgm:t>
        <a:bodyPr/>
        <a:lstStyle/>
        <a:p>
          <a:endParaRPr lang="en-US"/>
        </a:p>
      </dgm:t>
    </dgm:pt>
    <dgm:pt modelId="{D6978736-C507-4D6B-8966-8A52A750F5D6}" type="sibTrans" cxnId="{AA6C606B-4D77-4EED-9D8E-4B9276F45796}">
      <dgm:prSet/>
      <dgm:spPr/>
      <dgm:t>
        <a:bodyPr/>
        <a:lstStyle/>
        <a:p>
          <a:endParaRPr lang="en-US"/>
        </a:p>
      </dgm:t>
    </dgm:pt>
    <dgm:pt modelId="{47A763E2-4C22-4982-8A77-4D82E6E1E8DA}" type="pres">
      <dgm:prSet presAssocID="{48C29A19-1ED8-45F8-BBEE-869264F6A600}" presName="linear" presStyleCnt="0">
        <dgm:presLayoutVars>
          <dgm:dir/>
          <dgm:resizeHandles val="exact"/>
        </dgm:presLayoutVars>
      </dgm:prSet>
      <dgm:spPr/>
      <dgm:t>
        <a:bodyPr/>
        <a:lstStyle/>
        <a:p>
          <a:endParaRPr lang="en-US"/>
        </a:p>
      </dgm:t>
    </dgm:pt>
    <dgm:pt modelId="{776A5573-10E1-469E-9698-2E38BA693C13}" type="pres">
      <dgm:prSet presAssocID="{68621962-FE81-4672-ABF9-17951FB77AF8}" presName="comp" presStyleCnt="0"/>
      <dgm:spPr/>
    </dgm:pt>
    <dgm:pt modelId="{7742833B-2AC4-4C29-9538-8749C3D567DA}" type="pres">
      <dgm:prSet presAssocID="{68621962-FE81-4672-ABF9-17951FB77AF8}" presName="box" presStyleLbl="node1" presStyleIdx="0" presStyleCnt="3"/>
      <dgm:spPr/>
      <dgm:t>
        <a:bodyPr/>
        <a:lstStyle/>
        <a:p>
          <a:endParaRPr lang="en-US"/>
        </a:p>
      </dgm:t>
    </dgm:pt>
    <dgm:pt modelId="{6DC824CD-BC88-49F8-B3B1-6626905D59D7}" type="pres">
      <dgm:prSet presAssocID="{68621962-FE81-4672-ABF9-17951FB77AF8}"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pt>
    <dgm:pt modelId="{159231FE-B7AA-497E-95CD-C177B4B3ECB1}" type="pres">
      <dgm:prSet presAssocID="{68621962-FE81-4672-ABF9-17951FB77AF8}" presName="text" presStyleLbl="node1" presStyleIdx="0" presStyleCnt="3">
        <dgm:presLayoutVars>
          <dgm:bulletEnabled val="1"/>
        </dgm:presLayoutVars>
      </dgm:prSet>
      <dgm:spPr/>
      <dgm:t>
        <a:bodyPr/>
        <a:lstStyle/>
        <a:p>
          <a:endParaRPr lang="en-US"/>
        </a:p>
      </dgm:t>
    </dgm:pt>
    <dgm:pt modelId="{410FCB0E-599D-49C1-950C-EABFA51B0233}" type="pres">
      <dgm:prSet presAssocID="{7B8AC83E-AB14-45BD-A7C7-5315BD016BB5}" presName="spacer" presStyleCnt="0"/>
      <dgm:spPr/>
    </dgm:pt>
    <dgm:pt modelId="{AE53AD01-D6ED-43B2-9AF7-C913224BDAAD}" type="pres">
      <dgm:prSet presAssocID="{C25A1098-9160-45B8-88C3-F0B5BEA20387}" presName="comp" presStyleCnt="0"/>
      <dgm:spPr/>
    </dgm:pt>
    <dgm:pt modelId="{E8295F49-CD3F-45E9-8092-2A00FF71E104}" type="pres">
      <dgm:prSet presAssocID="{C25A1098-9160-45B8-88C3-F0B5BEA20387}" presName="box" presStyleLbl="node1" presStyleIdx="1" presStyleCnt="3"/>
      <dgm:spPr/>
      <dgm:t>
        <a:bodyPr/>
        <a:lstStyle/>
        <a:p>
          <a:endParaRPr lang="en-US"/>
        </a:p>
      </dgm:t>
    </dgm:pt>
    <dgm:pt modelId="{68D3D17A-6A87-444D-BCCD-C47D3A2EBD0E}" type="pres">
      <dgm:prSet presAssocID="{C25A1098-9160-45B8-88C3-F0B5BEA20387}"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t="-5000" b="-5000"/>
          </a:stretch>
        </a:blipFill>
      </dgm:spPr>
    </dgm:pt>
    <dgm:pt modelId="{380956E3-9AB8-4CD8-B0D6-74DE719E8CC2}" type="pres">
      <dgm:prSet presAssocID="{C25A1098-9160-45B8-88C3-F0B5BEA20387}" presName="text" presStyleLbl="node1" presStyleIdx="1" presStyleCnt="3">
        <dgm:presLayoutVars>
          <dgm:bulletEnabled val="1"/>
        </dgm:presLayoutVars>
      </dgm:prSet>
      <dgm:spPr/>
      <dgm:t>
        <a:bodyPr/>
        <a:lstStyle/>
        <a:p>
          <a:endParaRPr lang="en-US"/>
        </a:p>
      </dgm:t>
    </dgm:pt>
    <dgm:pt modelId="{A8173DB7-9CC1-417F-BC1D-D22B71C6F503}" type="pres">
      <dgm:prSet presAssocID="{2262B6CB-276A-4EF1-9A28-FB30309CF7F3}" presName="spacer" presStyleCnt="0"/>
      <dgm:spPr/>
    </dgm:pt>
    <dgm:pt modelId="{01C57C9C-CD21-48D7-8C5E-A5E46BC9692E}" type="pres">
      <dgm:prSet presAssocID="{8BE7C189-E6B8-43BE-87DF-28A8C695A431}" presName="comp" presStyleCnt="0"/>
      <dgm:spPr/>
    </dgm:pt>
    <dgm:pt modelId="{E443A6FA-A3EA-48D7-9F11-AE2C17D2D5D3}" type="pres">
      <dgm:prSet presAssocID="{8BE7C189-E6B8-43BE-87DF-28A8C695A431}" presName="box" presStyleLbl="node1" presStyleIdx="2" presStyleCnt="3"/>
      <dgm:spPr/>
      <dgm:t>
        <a:bodyPr/>
        <a:lstStyle/>
        <a:p>
          <a:endParaRPr lang="en-US"/>
        </a:p>
      </dgm:t>
    </dgm:pt>
    <dgm:pt modelId="{B19A89E4-E9AC-405B-AB6F-32F5CCBBA72B}" type="pres">
      <dgm:prSet presAssocID="{8BE7C189-E6B8-43BE-87DF-28A8C695A431}"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9000" b="-9000"/>
          </a:stretch>
        </a:blipFill>
      </dgm:spPr>
    </dgm:pt>
    <dgm:pt modelId="{E9DF265D-E3A0-4AD6-876C-C7B169ACED4B}" type="pres">
      <dgm:prSet presAssocID="{8BE7C189-E6B8-43BE-87DF-28A8C695A431}" presName="text" presStyleLbl="node1" presStyleIdx="2" presStyleCnt="3">
        <dgm:presLayoutVars>
          <dgm:bulletEnabled val="1"/>
        </dgm:presLayoutVars>
      </dgm:prSet>
      <dgm:spPr/>
      <dgm:t>
        <a:bodyPr/>
        <a:lstStyle/>
        <a:p>
          <a:endParaRPr lang="en-US"/>
        </a:p>
      </dgm:t>
    </dgm:pt>
  </dgm:ptLst>
  <dgm:cxnLst>
    <dgm:cxn modelId="{61BB0300-A745-42AA-AED1-3DB764FC14E3}" type="presOf" srcId="{D63BF2EB-C4D2-4F36-B0F3-31FF6DE8B4F0}" destId="{7742833B-2AC4-4C29-9538-8749C3D567DA}" srcOrd="0" destOrd="1" presId="urn:microsoft.com/office/officeart/2005/8/layout/vList4"/>
    <dgm:cxn modelId="{7FD53D64-F70F-4E29-A401-1128A6CF4396}" type="presOf" srcId="{C25A1098-9160-45B8-88C3-F0B5BEA20387}" destId="{E8295F49-CD3F-45E9-8092-2A00FF71E104}" srcOrd="0" destOrd="0" presId="urn:microsoft.com/office/officeart/2005/8/layout/vList4"/>
    <dgm:cxn modelId="{EE035736-2BC8-477C-9BDC-235C869649B2}" type="presOf" srcId="{8BE7C189-E6B8-43BE-87DF-28A8C695A431}" destId="{E9DF265D-E3A0-4AD6-876C-C7B169ACED4B}" srcOrd="1" destOrd="0" presId="urn:microsoft.com/office/officeart/2005/8/layout/vList4"/>
    <dgm:cxn modelId="{0733D843-7FC7-417C-9B5C-64D4BF3B111B}" srcId="{8BE7C189-E6B8-43BE-87DF-28A8C695A431}" destId="{3B6195AC-1681-444A-9963-569FFBE84065}" srcOrd="0" destOrd="0" parTransId="{F07840DF-1264-4DA2-B45B-269FE3F6B192}" sibTransId="{EEF3244B-CC74-4534-B92F-31CD2242BC76}"/>
    <dgm:cxn modelId="{02AF14FB-83ED-432A-B0FD-0E6B9A140B7E}" type="presOf" srcId="{3B6195AC-1681-444A-9963-569FFBE84065}" destId="{E9DF265D-E3A0-4AD6-876C-C7B169ACED4B}" srcOrd="1" destOrd="1" presId="urn:microsoft.com/office/officeart/2005/8/layout/vList4"/>
    <dgm:cxn modelId="{CAEB7056-3F67-4DEB-AEFD-12F6E4DEA16E}" srcId="{C25A1098-9160-45B8-88C3-F0B5BEA20387}" destId="{0012F743-1789-47F1-A606-78751F016116}" srcOrd="1" destOrd="0" parTransId="{C0C9F7A7-4CF0-4565-88D1-51FFD4C3E63B}" sibTransId="{D5C7F187-53B6-4C2B-8437-083279AA3B40}"/>
    <dgm:cxn modelId="{546345A7-3C0E-44E0-AD3C-880E1AD7EA6E}" type="presOf" srcId="{3FB17B32-CAB0-41DE-BD47-B7A11ED4F0ED}" destId="{E8295F49-CD3F-45E9-8092-2A00FF71E104}" srcOrd="0" destOrd="1" presId="urn:microsoft.com/office/officeart/2005/8/layout/vList4"/>
    <dgm:cxn modelId="{8FAB94D7-4DE2-475A-84B4-647C48238CE0}" type="presOf" srcId="{3B6195AC-1681-444A-9963-569FFBE84065}" destId="{E443A6FA-A3EA-48D7-9F11-AE2C17D2D5D3}" srcOrd="0" destOrd="1" presId="urn:microsoft.com/office/officeart/2005/8/layout/vList4"/>
    <dgm:cxn modelId="{BE4D45C9-B602-4078-BF30-7BE73EB7D21D}" type="presOf" srcId="{71C37A4F-4D27-4DF9-AC74-9F090B3619D5}" destId="{E443A6FA-A3EA-48D7-9F11-AE2C17D2D5D3}" srcOrd="0" destOrd="2" presId="urn:microsoft.com/office/officeart/2005/8/layout/vList4"/>
    <dgm:cxn modelId="{5F6D0C1D-6423-4A88-B89F-0C9626079ADF}" srcId="{68621962-FE81-4672-ABF9-17951FB77AF8}" destId="{D63BF2EB-C4D2-4F36-B0F3-31FF6DE8B4F0}" srcOrd="0" destOrd="0" parTransId="{72FF35A7-2345-4F13-870E-7841FB7DEA4A}" sibTransId="{70DA9E36-3FB6-486D-9F9B-CE7C573952D5}"/>
    <dgm:cxn modelId="{0CAA60D1-D549-440A-A40A-C2BC1C01E6DD}" type="presOf" srcId="{68621962-FE81-4672-ABF9-17951FB77AF8}" destId="{159231FE-B7AA-497E-95CD-C177B4B3ECB1}" srcOrd="1" destOrd="0" presId="urn:microsoft.com/office/officeart/2005/8/layout/vList4"/>
    <dgm:cxn modelId="{D33446DA-8EA6-4FAD-829D-049A79D58971}" type="presOf" srcId="{D63BF2EB-C4D2-4F36-B0F3-31FF6DE8B4F0}" destId="{159231FE-B7AA-497E-95CD-C177B4B3ECB1}" srcOrd="1" destOrd="1" presId="urn:microsoft.com/office/officeart/2005/8/layout/vList4"/>
    <dgm:cxn modelId="{AA6C606B-4D77-4EED-9D8E-4B9276F45796}" srcId="{8BE7C189-E6B8-43BE-87DF-28A8C695A431}" destId="{71C37A4F-4D27-4DF9-AC74-9F090B3619D5}" srcOrd="1" destOrd="0" parTransId="{BD49EA50-9636-4D8D-A933-873C775C972D}" sibTransId="{D6978736-C507-4D6B-8966-8A52A750F5D6}"/>
    <dgm:cxn modelId="{9350CD35-9E93-4441-8EC2-C1D9BBA57DBE}" srcId="{48C29A19-1ED8-45F8-BBEE-869264F6A600}" destId="{C25A1098-9160-45B8-88C3-F0B5BEA20387}" srcOrd="1" destOrd="0" parTransId="{ECC1CCB1-DFE2-4783-8223-6DF49C337F7E}" sibTransId="{2262B6CB-276A-4EF1-9A28-FB30309CF7F3}"/>
    <dgm:cxn modelId="{7AEC16C4-6E01-43BB-A744-351765C2B38B}" type="presOf" srcId="{8BE7C189-E6B8-43BE-87DF-28A8C695A431}" destId="{E443A6FA-A3EA-48D7-9F11-AE2C17D2D5D3}" srcOrd="0" destOrd="0" presId="urn:microsoft.com/office/officeart/2005/8/layout/vList4"/>
    <dgm:cxn modelId="{07D7E9CD-4E33-4692-8EDA-F472B9F622BA}" srcId="{48C29A19-1ED8-45F8-BBEE-869264F6A600}" destId="{8BE7C189-E6B8-43BE-87DF-28A8C695A431}" srcOrd="2" destOrd="0" parTransId="{664F15B0-10E9-453B-8FDD-A84EDA871BAE}" sibTransId="{57AD874C-1A43-44C1-A2C7-BCB26EFEE095}"/>
    <dgm:cxn modelId="{0C5DA9E1-4DF6-4A90-88D9-7E544A5D01F8}" type="presOf" srcId="{C25A1098-9160-45B8-88C3-F0B5BEA20387}" destId="{380956E3-9AB8-4CD8-B0D6-74DE719E8CC2}" srcOrd="1" destOrd="0" presId="urn:microsoft.com/office/officeart/2005/8/layout/vList4"/>
    <dgm:cxn modelId="{F04CE4E6-89CE-4735-AD8C-D3A95308738F}" srcId="{C25A1098-9160-45B8-88C3-F0B5BEA20387}" destId="{3FB17B32-CAB0-41DE-BD47-B7A11ED4F0ED}" srcOrd="0" destOrd="0" parTransId="{2C5B0AA6-EC53-4D87-B341-25BF4085DEDB}" sibTransId="{F0B8BA2F-BDE2-4C13-B33D-C55672F8A4D2}"/>
    <dgm:cxn modelId="{DF0BB355-8803-4FC4-BB6E-F09242DF147E}" type="presOf" srcId="{0012F743-1789-47F1-A606-78751F016116}" destId="{E8295F49-CD3F-45E9-8092-2A00FF71E104}" srcOrd="0" destOrd="2" presId="urn:microsoft.com/office/officeart/2005/8/layout/vList4"/>
    <dgm:cxn modelId="{3EE8F0FA-72D7-4CFC-AB77-D959D262AE0F}" type="presOf" srcId="{48C29A19-1ED8-45F8-BBEE-869264F6A600}" destId="{47A763E2-4C22-4982-8A77-4D82E6E1E8DA}" srcOrd="0" destOrd="0" presId="urn:microsoft.com/office/officeart/2005/8/layout/vList4"/>
    <dgm:cxn modelId="{13656EEB-D6F8-4BF0-BE8A-5CF7E460174C}" type="presOf" srcId="{68621962-FE81-4672-ABF9-17951FB77AF8}" destId="{7742833B-2AC4-4C29-9538-8749C3D567DA}" srcOrd="0" destOrd="0" presId="urn:microsoft.com/office/officeart/2005/8/layout/vList4"/>
    <dgm:cxn modelId="{2EF7E1AA-E617-444F-8597-BA5734EFCB66}" type="presOf" srcId="{3FB17B32-CAB0-41DE-BD47-B7A11ED4F0ED}" destId="{380956E3-9AB8-4CD8-B0D6-74DE719E8CC2}" srcOrd="1" destOrd="1" presId="urn:microsoft.com/office/officeart/2005/8/layout/vList4"/>
    <dgm:cxn modelId="{95CDF0FA-C1EA-45D6-BECB-CE0F31087399}" type="presOf" srcId="{71C37A4F-4D27-4DF9-AC74-9F090B3619D5}" destId="{E9DF265D-E3A0-4AD6-876C-C7B169ACED4B}" srcOrd="1" destOrd="2" presId="urn:microsoft.com/office/officeart/2005/8/layout/vList4"/>
    <dgm:cxn modelId="{ADDBE3E1-0553-4B01-85E9-03F331B1D2D8}" type="presOf" srcId="{0012F743-1789-47F1-A606-78751F016116}" destId="{380956E3-9AB8-4CD8-B0D6-74DE719E8CC2}" srcOrd="1" destOrd="2" presId="urn:microsoft.com/office/officeart/2005/8/layout/vList4"/>
    <dgm:cxn modelId="{B6BD36C1-1C56-4764-9A2F-1288A09CC35F}" srcId="{48C29A19-1ED8-45F8-BBEE-869264F6A600}" destId="{68621962-FE81-4672-ABF9-17951FB77AF8}" srcOrd="0" destOrd="0" parTransId="{4CE32DF0-D493-4BE3-924F-DBE8C3FCC7F1}" sibTransId="{7B8AC83E-AB14-45BD-A7C7-5315BD016BB5}"/>
    <dgm:cxn modelId="{5D36A6C9-7EA2-4212-9199-EFCF2A9D9FCB}" type="presParOf" srcId="{47A763E2-4C22-4982-8A77-4D82E6E1E8DA}" destId="{776A5573-10E1-469E-9698-2E38BA693C13}" srcOrd="0" destOrd="0" presId="urn:microsoft.com/office/officeart/2005/8/layout/vList4"/>
    <dgm:cxn modelId="{7E8A4F4A-75E0-4031-855D-525A58F71836}" type="presParOf" srcId="{776A5573-10E1-469E-9698-2E38BA693C13}" destId="{7742833B-2AC4-4C29-9538-8749C3D567DA}" srcOrd="0" destOrd="0" presId="urn:microsoft.com/office/officeart/2005/8/layout/vList4"/>
    <dgm:cxn modelId="{4A88F53D-5880-438E-8B0B-05371304A6E4}" type="presParOf" srcId="{776A5573-10E1-469E-9698-2E38BA693C13}" destId="{6DC824CD-BC88-49F8-B3B1-6626905D59D7}" srcOrd="1" destOrd="0" presId="urn:microsoft.com/office/officeart/2005/8/layout/vList4"/>
    <dgm:cxn modelId="{3FFB9C24-5B8B-4ABE-AFB3-A31F61425CB3}" type="presParOf" srcId="{776A5573-10E1-469E-9698-2E38BA693C13}" destId="{159231FE-B7AA-497E-95CD-C177B4B3ECB1}" srcOrd="2" destOrd="0" presId="urn:microsoft.com/office/officeart/2005/8/layout/vList4"/>
    <dgm:cxn modelId="{5C8AB753-4020-4D78-B2A1-5AD8BEF693A5}" type="presParOf" srcId="{47A763E2-4C22-4982-8A77-4D82E6E1E8DA}" destId="{410FCB0E-599D-49C1-950C-EABFA51B0233}" srcOrd="1" destOrd="0" presId="urn:microsoft.com/office/officeart/2005/8/layout/vList4"/>
    <dgm:cxn modelId="{BB85540C-6E5A-495B-A628-A4D945573831}" type="presParOf" srcId="{47A763E2-4C22-4982-8A77-4D82E6E1E8DA}" destId="{AE53AD01-D6ED-43B2-9AF7-C913224BDAAD}" srcOrd="2" destOrd="0" presId="urn:microsoft.com/office/officeart/2005/8/layout/vList4"/>
    <dgm:cxn modelId="{93B377C1-B112-45E3-AB34-02C94DBB23B8}" type="presParOf" srcId="{AE53AD01-D6ED-43B2-9AF7-C913224BDAAD}" destId="{E8295F49-CD3F-45E9-8092-2A00FF71E104}" srcOrd="0" destOrd="0" presId="urn:microsoft.com/office/officeart/2005/8/layout/vList4"/>
    <dgm:cxn modelId="{F408F62F-31A6-48A4-A226-F4D9AA088E9B}" type="presParOf" srcId="{AE53AD01-D6ED-43B2-9AF7-C913224BDAAD}" destId="{68D3D17A-6A87-444D-BCCD-C47D3A2EBD0E}" srcOrd="1" destOrd="0" presId="urn:microsoft.com/office/officeart/2005/8/layout/vList4"/>
    <dgm:cxn modelId="{CCD6F64A-64B4-48DD-A9AE-80281A44F075}" type="presParOf" srcId="{AE53AD01-D6ED-43B2-9AF7-C913224BDAAD}" destId="{380956E3-9AB8-4CD8-B0D6-74DE719E8CC2}" srcOrd="2" destOrd="0" presId="urn:microsoft.com/office/officeart/2005/8/layout/vList4"/>
    <dgm:cxn modelId="{A753264E-450D-463A-B896-8A89D82BA8F8}" type="presParOf" srcId="{47A763E2-4C22-4982-8A77-4D82E6E1E8DA}" destId="{A8173DB7-9CC1-417F-BC1D-D22B71C6F503}" srcOrd="3" destOrd="0" presId="urn:microsoft.com/office/officeart/2005/8/layout/vList4"/>
    <dgm:cxn modelId="{037EDEE8-A099-4F2D-B735-9900341424B6}" type="presParOf" srcId="{47A763E2-4C22-4982-8A77-4D82E6E1E8DA}" destId="{01C57C9C-CD21-48D7-8C5E-A5E46BC9692E}" srcOrd="4" destOrd="0" presId="urn:microsoft.com/office/officeart/2005/8/layout/vList4"/>
    <dgm:cxn modelId="{37156BFE-5C6B-46CC-8449-573309F64A8B}" type="presParOf" srcId="{01C57C9C-CD21-48D7-8C5E-A5E46BC9692E}" destId="{E443A6FA-A3EA-48D7-9F11-AE2C17D2D5D3}" srcOrd="0" destOrd="0" presId="urn:microsoft.com/office/officeart/2005/8/layout/vList4"/>
    <dgm:cxn modelId="{1825B09F-DF48-428D-B631-7DB2590690A8}" type="presParOf" srcId="{01C57C9C-CD21-48D7-8C5E-A5E46BC9692E}" destId="{B19A89E4-E9AC-405B-AB6F-32F5CCBBA72B}" srcOrd="1" destOrd="0" presId="urn:microsoft.com/office/officeart/2005/8/layout/vList4"/>
    <dgm:cxn modelId="{C0E753FA-2306-4649-A202-771D9C10FC38}" type="presParOf" srcId="{01C57C9C-CD21-48D7-8C5E-A5E46BC9692E}" destId="{E9DF265D-E3A0-4AD6-876C-C7B169ACED4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2833B-2AC4-4C29-9538-8749C3D567DA}">
      <dsp:nvSpPr>
        <dsp:cNvPr id="0" name=""/>
        <dsp:cNvSpPr/>
      </dsp:nvSpPr>
      <dsp:spPr>
        <a:xfrm>
          <a:off x="0" y="0"/>
          <a:ext cx="7162800" cy="11906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Hired at promotion </a:t>
          </a:r>
          <a:r>
            <a:rPr lang="en-US" sz="1900" kern="1200" dirty="0" smtClean="0"/>
            <a:t>potential </a:t>
          </a:r>
          <a:r>
            <a:rPr lang="en-US" sz="1900" kern="1200" dirty="0" smtClean="0"/>
            <a:t>GS-5</a:t>
          </a:r>
          <a:endParaRPr lang="en-US" sz="1900" kern="1200" dirty="0"/>
        </a:p>
        <a:p>
          <a:pPr marL="114300" lvl="1" indent="-114300" algn="l" defTabSz="666750">
            <a:lnSpc>
              <a:spcPct val="90000"/>
            </a:lnSpc>
            <a:spcBef>
              <a:spcPct val="0"/>
            </a:spcBef>
            <a:spcAft>
              <a:spcPct val="15000"/>
            </a:spcAft>
            <a:buChar char="••"/>
          </a:pPr>
          <a:r>
            <a:rPr lang="en-US" sz="1500" b="0" i="0" kern="1200" dirty="0" smtClean="0"/>
            <a:t>7151, 7152, 7153, 7154, 7251, 7252, 7253, 7254, 7255,7351, 7352, 7353, 7652, 7653, 7654, 7655, 7656, 7657</a:t>
          </a:r>
          <a:endParaRPr lang="en-US" sz="1500" kern="1200" dirty="0"/>
        </a:p>
      </dsp:txBody>
      <dsp:txXfrm>
        <a:off x="1551622" y="0"/>
        <a:ext cx="5611177" cy="1190625"/>
      </dsp:txXfrm>
    </dsp:sp>
    <dsp:sp modelId="{6DC824CD-BC88-49F8-B3B1-6626905D59D7}">
      <dsp:nvSpPr>
        <dsp:cNvPr id="0" name=""/>
        <dsp:cNvSpPr/>
      </dsp:nvSpPr>
      <dsp:spPr>
        <a:xfrm>
          <a:off x="119062" y="119062"/>
          <a:ext cx="1432560" cy="95250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295F49-CD3F-45E9-8092-2A00FF71E104}">
      <dsp:nvSpPr>
        <dsp:cNvPr id="0" name=""/>
        <dsp:cNvSpPr/>
      </dsp:nvSpPr>
      <dsp:spPr>
        <a:xfrm>
          <a:off x="0" y="1309687"/>
          <a:ext cx="7162800" cy="11906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Hired at GS-4 promotion </a:t>
          </a:r>
          <a:r>
            <a:rPr lang="en-US" sz="1900" kern="1200" dirty="0" smtClean="0"/>
            <a:t>potential </a:t>
          </a:r>
          <a:r>
            <a:rPr lang="en-US" sz="1900" kern="1200" dirty="0" smtClean="0"/>
            <a:t>to GS-5</a:t>
          </a:r>
          <a:endParaRPr lang="en-US" sz="1900" kern="1200" dirty="0"/>
        </a:p>
        <a:p>
          <a:pPr marL="114300" lvl="1" indent="-114300" algn="l" defTabSz="666750">
            <a:lnSpc>
              <a:spcPct val="90000"/>
            </a:lnSpc>
            <a:spcBef>
              <a:spcPct val="0"/>
            </a:spcBef>
            <a:spcAft>
              <a:spcPct val="15000"/>
            </a:spcAft>
            <a:buChar char="••"/>
          </a:pPr>
          <a:r>
            <a:rPr lang="en-US" sz="1500" kern="1200" dirty="0" smtClean="0"/>
            <a:t>Entire state of Connecticut 7551, 7552, 7553, 7554, 7555</a:t>
          </a:r>
          <a:endParaRPr lang="en-US" sz="1500" kern="1200" dirty="0"/>
        </a:p>
        <a:p>
          <a:pPr marL="114300" lvl="1" indent="-114300" algn="l" defTabSz="666750">
            <a:lnSpc>
              <a:spcPct val="90000"/>
            </a:lnSpc>
            <a:spcBef>
              <a:spcPct val="0"/>
            </a:spcBef>
            <a:spcAft>
              <a:spcPct val="15000"/>
            </a:spcAft>
            <a:buChar char="••"/>
          </a:pPr>
          <a:r>
            <a:rPr lang="en-US" sz="1500" kern="1200" dirty="0" smtClean="0"/>
            <a:t>7854, 7855,7856, 7857, 7858, 7859, 7860,7155, 7156</a:t>
          </a:r>
          <a:endParaRPr lang="en-US" sz="1500" kern="1200" dirty="0"/>
        </a:p>
      </dsp:txBody>
      <dsp:txXfrm>
        <a:off x="1551622" y="1309687"/>
        <a:ext cx="5611177" cy="1190625"/>
      </dsp:txXfrm>
    </dsp:sp>
    <dsp:sp modelId="{68D3D17A-6A87-444D-BCCD-C47D3A2EBD0E}">
      <dsp:nvSpPr>
        <dsp:cNvPr id="0" name=""/>
        <dsp:cNvSpPr/>
      </dsp:nvSpPr>
      <dsp:spPr>
        <a:xfrm>
          <a:off x="119062" y="1428749"/>
          <a:ext cx="1432560" cy="952500"/>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5000" b="-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3A6FA-A3EA-48D7-9F11-AE2C17D2D5D3}">
      <dsp:nvSpPr>
        <dsp:cNvPr id="0" name=""/>
        <dsp:cNvSpPr/>
      </dsp:nvSpPr>
      <dsp:spPr>
        <a:xfrm>
          <a:off x="0" y="2619375"/>
          <a:ext cx="7162800" cy="11906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Hired at 4 and will always be a 4 </a:t>
          </a:r>
          <a:endParaRPr lang="en-US" sz="1900" kern="1200" dirty="0"/>
        </a:p>
        <a:p>
          <a:pPr marL="114300" lvl="1" indent="-114300" algn="l" defTabSz="666750">
            <a:lnSpc>
              <a:spcPct val="90000"/>
            </a:lnSpc>
            <a:spcBef>
              <a:spcPct val="0"/>
            </a:spcBef>
            <a:spcAft>
              <a:spcPct val="15000"/>
            </a:spcAft>
            <a:buChar char="••"/>
          </a:pPr>
          <a:r>
            <a:rPr lang="en-US" sz="1500" kern="1200" dirty="0" smtClean="0"/>
            <a:t>All Maine, New Hampshire, Vermont, PR, New York above Tarrytown</a:t>
          </a:r>
          <a:endParaRPr lang="en-US" sz="1500" kern="1200" dirty="0"/>
        </a:p>
        <a:p>
          <a:pPr marL="114300" lvl="1" indent="-114300" algn="l" defTabSz="666750">
            <a:lnSpc>
              <a:spcPct val="90000"/>
            </a:lnSpc>
            <a:spcBef>
              <a:spcPct val="0"/>
            </a:spcBef>
            <a:spcAft>
              <a:spcPct val="15000"/>
            </a:spcAft>
            <a:buChar char="••"/>
          </a:pPr>
          <a:r>
            <a:rPr lang="en-US" sz="1500" b="0" i="0" kern="1200" dirty="0" smtClean="0"/>
            <a:t>7651, 7658, 7851, 7852, 7853, 7354,7355, 7451, 7452, 7453, 7454, 7455, 7456, 7457, 7458, 7459, </a:t>
          </a:r>
          <a:endParaRPr lang="en-US" sz="1500" kern="1200" dirty="0"/>
        </a:p>
      </dsp:txBody>
      <dsp:txXfrm>
        <a:off x="1551622" y="2619375"/>
        <a:ext cx="5611177" cy="1190625"/>
      </dsp:txXfrm>
    </dsp:sp>
    <dsp:sp modelId="{B19A89E4-E9AC-405B-AB6F-32F5CCBBA72B}">
      <dsp:nvSpPr>
        <dsp:cNvPr id="0" name=""/>
        <dsp:cNvSpPr/>
      </dsp:nvSpPr>
      <dsp:spPr>
        <a:xfrm>
          <a:off x="119062" y="2738437"/>
          <a:ext cx="1432560" cy="952500"/>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9000" b="-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7E89CA-B7DA-4EE1-AB11-83F0F2CC7468}" type="datetimeFigureOut">
              <a:rPr lang="en-US" smtClean="0"/>
              <a:t>3/21/2023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A595C3-10F2-4013-A21F-F58134468F99}" type="slidenum">
              <a:rPr lang="en-US" smtClean="0"/>
              <a:t>‹#›</a:t>
            </a:fld>
            <a:endParaRPr lang="en-US"/>
          </a:p>
        </p:txBody>
      </p:sp>
    </p:spTree>
    <p:extLst>
      <p:ext uri="{BB962C8B-B14F-4D97-AF65-F5344CB8AC3E}">
        <p14:creationId xmlns:p14="http://schemas.microsoft.com/office/powerpoint/2010/main" val="2873100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98D2E9-9689-46EA-9D80-81644AA635B4}"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6" name="Slide Number Placeholder 5"/>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3794865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B1C07B-6F46-4110-85E1-27340A337D37}"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6" name="Slide Number Placeholder 5"/>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1647953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ABEEE7-F832-470B-B3BC-A7C2832E99E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6" name="Slide Number Placeholder 5"/>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86156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0097B-0BE3-468E-9EFE-DB03D6329B49}"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6" name="Slide Number Placeholder 5"/>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803292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C1755E-25D1-4B22-A966-18211D20D25B}"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smtClean="0"/>
              <a:t>1</a:t>
            </a:r>
            <a:endParaRPr lang="en-US" dirty="0"/>
          </a:p>
        </p:txBody>
      </p:sp>
      <p:sp>
        <p:nvSpPr>
          <p:cNvPr id="6" name="Slide Number Placeholder 5"/>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340755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511717-EC3F-476C-8713-3071CA9F86C5}"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7" name="Slide Number Placeholder 6"/>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2068262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2FAA84-6F96-4F97-93B9-F0DF8C44CD12}"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smtClean="0"/>
              <a:t>1</a:t>
            </a:r>
            <a:endParaRPr lang="en-US" dirty="0"/>
          </a:p>
        </p:txBody>
      </p:sp>
      <p:sp>
        <p:nvSpPr>
          <p:cNvPr id="9" name="Slide Number Placeholder 8"/>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400773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02CAC8-3243-4129-A4B7-1B759FDDA6E3}" type="datetime1">
              <a:rPr lang="en-US" smtClean="0"/>
              <a:t>3/21/2023</a:t>
            </a:fld>
            <a:endParaRPr lang="en-US" dirty="0"/>
          </a:p>
        </p:txBody>
      </p:sp>
      <p:sp>
        <p:nvSpPr>
          <p:cNvPr id="4" name="Footer Placeholder 3"/>
          <p:cNvSpPr>
            <a:spLocks noGrp="1"/>
          </p:cNvSpPr>
          <p:nvPr>
            <p:ph type="ftr" sz="quarter" idx="11"/>
          </p:nvPr>
        </p:nvSpPr>
        <p:spPr/>
        <p:txBody>
          <a:bodyPr/>
          <a:lstStyle/>
          <a:p>
            <a:r>
              <a:rPr lang="en-US" smtClean="0"/>
              <a:t>1</a:t>
            </a:r>
            <a:endParaRPr lang="en-US" dirty="0"/>
          </a:p>
        </p:txBody>
      </p:sp>
      <p:sp>
        <p:nvSpPr>
          <p:cNvPr id="5" name="Slide Number Placeholder 4"/>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2479964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543F7B-8A08-447D-9B43-A23B239FD937}" type="datetime1">
              <a:rPr lang="en-US" smtClean="0"/>
              <a:t>3/21/2023</a:t>
            </a:fld>
            <a:endParaRPr lang="en-US" dirty="0"/>
          </a:p>
        </p:txBody>
      </p:sp>
      <p:sp>
        <p:nvSpPr>
          <p:cNvPr id="3" name="Footer Placeholder 2"/>
          <p:cNvSpPr>
            <a:spLocks noGrp="1"/>
          </p:cNvSpPr>
          <p:nvPr>
            <p:ph type="ftr" sz="quarter" idx="11"/>
          </p:nvPr>
        </p:nvSpPr>
        <p:spPr/>
        <p:txBody>
          <a:bodyPr/>
          <a:lstStyle/>
          <a:p>
            <a:r>
              <a:rPr lang="en-US" smtClean="0"/>
              <a:t>1</a:t>
            </a:r>
            <a:endParaRPr lang="en-US" dirty="0"/>
          </a:p>
        </p:txBody>
      </p:sp>
      <p:sp>
        <p:nvSpPr>
          <p:cNvPr id="4" name="Slide Number Placeholder 3"/>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355768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A25B6D-43E7-420C-A0A1-2F5CC44BCA4E}"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7" name="Slide Number Placeholder 6"/>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273195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CE025-22E0-4271-AC80-8CCA7C65FF0A}"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smtClean="0"/>
              <a:t>1</a:t>
            </a:r>
            <a:endParaRPr lang="en-US" dirty="0"/>
          </a:p>
        </p:txBody>
      </p:sp>
      <p:sp>
        <p:nvSpPr>
          <p:cNvPr id="7" name="Slide Number Placeholder 6"/>
          <p:cNvSpPr>
            <a:spLocks noGrp="1"/>
          </p:cNvSpPr>
          <p:nvPr>
            <p:ph type="sldNum" sz="quarter" idx="12"/>
          </p:nvPr>
        </p:nvSpPr>
        <p:spPr/>
        <p:txBody>
          <a:bodyPr/>
          <a:lstStyle/>
          <a:p>
            <a:fld id="{DD15F21F-5862-4644-83C3-BD4D0870CD7C}" type="slidenum">
              <a:rPr lang="en-US" smtClean="0"/>
              <a:t>‹#›</a:t>
            </a:fld>
            <a:endParaRPr lang="en-US" dirty="0"/>
          </a:p>
        </p:txBody>
      </p:sp>
    </p:spTree>
    <p:extLst>
      <p:ext uri="{BB962C8B-B14F-4D97-AF65-F5344CB8AC3E}">
        <p14:creationId xmlns:p14="http://schemas.microsoft.com/office/powerpoint/2010/main" val="3110967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2B8631-0644-410C-96A9-433BD26857DC}" type="datetime1">
              <a:rPr lang="en-US" smtClean="0"/>
              <a:t>3/21/2023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5F21F-5862-4644-83C3-BD4D0870CD7C}" type="slidenum">
              <a:rPr lang="en-US" smtClean="0"/>
              <a:t>‹#›</a:t>
            </a:fld>
            <a:endParaRPr lang="en-US" dirty="0"/>
          </a:p>
        </p:txBody>
      </p:sp>
    </p:spTree>
    <p:extLst>
      <p:ext uri="{BB962C8B-B14F-4D97-AF65-F5344CB8AC3E}">
        <p14:creationId xmlns:p14="http://schemas.microsoft.com/office/powerpoint/2010/main" val="12041245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ensushardtocountmaps2020.us/" TargetMode="External"/><Relationship Id="rId2" Type="http://schemas.openxmlformats.org/officeDocument/2006/relationships/hyperlink" Target="mailto:HRD.call.center@Census.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glassdoor.com/Salaries/interview-specialist-salary-SRCH_KO0,20.ht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glassdoor.com/Salaries/interview-specialist-salary-SRCH_KO0,20.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hyperlink" Target="https://www.glassdoor.com/Salaries/interview-specialist-salary-SRCH_KO0,20.htm" TargetMode="External"/><Relationship Id="rId3" Type="http://schemas.openxmlformats.org/officeDocument/2006/relationships/hyperlink" Target="https://www.census.gov/about/census-careers/opportunities/location/regional-office-careers.html" TargetMode="External"/><Relationship Id="rId7" Type="http://schemas.openxmlformats.org/officeDocument/2006/relationships/hyperlink" Target="https://censushardtocountmaps2020.us/" TargetMode="External"/><Relationship Id="rId2" Type="http://schemas.openxmlformats.org/officeDocument/2006/relationships/hyperlink" Target="https://www.opm.gov/policy-data-oversight/classification-qualifications/classifying-general-schedule-positions/functional-guides/gscler.pdf" TargetMode="External"/><Relationship Id="rId1" Type="http://schemas.openxmlformats.org/officeDocument/2006/relationships/slideLayout" Target="../slideLayouts/slideLayout2.xml"/><Relationship Id="rId6" Type="http://schemas.openxmlformats.org/officeDocument/2006/relationships/hyperlink" Target="https://www.opm.gov/policy-data-oversight/pay-leave/pay-systems/general-schedule" TargetMode="External"/><Relationship Id="rId5" Type="http://schemas.openxmlformats.org/officeDocument/2006/relationships/hyperlink" Target="https://federalnewsnetwork.com/tom-temin-commentary/2020/01/census-bureau-same-work-different-pay" TargetMode="External"/><Relationship Id="rId4" Type="http://schemas.openxmlformats.org/officeDocument/2006/relationships/hyperlink" Target="https://www.prb.org/wp-content/uploads/2020/12/us-census-undercount-of-children-1.pdf"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https://www.commerce.gov/news/blog/2023/02/us-department-commerce-appoints-first-counselor-equity"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eeoc.gov/filing-charge-discrimina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b="1" dirty="0" smtClean="0"/>
              <a:t>Field Representatives</a:t>
            </a:r>
            <a:br>
              <a:rPr lang="en-US" sz="4000" b="1" dirty="0" smtClean="0"/>
            </a:br>
            <a:r>
              <a:rPr lang="en-US" sz="4000" b="1" dirty="0" smtClean="0"/>
              <a:t>Promotion </a:t>
            </a:r>
            <a:r>
              <a:rPr lang="en-US" sz="4000" b="1" dirty="0" smtClean="0"/>
              <a:t>Potential </a:t>
            </a:r>
            <a:r>
              <a:rPr lang="en-US" sz="4000" b="1" dirty="0" smtClean="0"/>
              <a:t>Opportunities Discrimination</a:t>
            </a:r>
            <a:r>
              <a:rPr lang="en-US" b="1" dirty="0" smtClean="0"/>
              <a:t/>
            </a:r>
            <a:br>
              <a:rPr lang="en-US" b="1" dirty="0" smtClean="0"/>
            </a:br>
            <a:endParaRPr lang="en-US" sz="2200" b="1" dirty="0"/>
          </a:p>
        </p:txBody>
      </p:sp>
      <p:sp>
        <p:nvSpPr>
          <p:cNvPr id="3" name="Subtitle 2"/>
          <p:cNvSpPr>
            <a:spLocks noGrp="1"/>
          </p:cNvSpPr>
          <p:nvPr>
            <p:ph type="subTitle" idx="1"/>
          </p:nvPr>
        </p:nvSpPr>
        <p:spPr>
          <a:xfrm>
            <a:off x="990600" y="3886200"/>
            <a:ext cx="7086600" cy="1752600"/>
          </a:xfrm>
        </p:spPr>
        <p:txBody>
          <a:bodyPr>
            <a:normAutofit fontScale="85000" lnSpcReduction="20000"/>
          </a:bodyPr>
          <a:lstStyle/>
          <a:p>
            <a:r>
              <a:rPr lang="en-US" sz="2000" dirty="0" smtClean="0"/>
              <a:t>Field GS promotion standard policies being used in 2023 appears to purposefully discriminate against workers who live in areas where employment opportunities are limited and disproportionally affects </a:t>
            </a:r>
            <a:r>
              <a:rPr lang="en-US" sz="2000" dirty="0" smtClean="0"/>
              <a:t>women, workers </a:t>
            </a:r>
            <a:r>
              <a:rPr lang="en-US" sz="2000" dirty="0" smtClean="0"/>
              <a:t>over </a:t>
            </a:r>
            <a:r>
              <a:rPr lang="en-US" sz="2000" dirty="0" smtClean="0"/>
              <a:t>40, and workforce who are more likely to live in demographically designated white areas. </a:t>
            </a:r>
            <a:r>
              <a:rPr lang="en-US" sz="2000" b="1" dirty="0"/>
              <a:t>Possible EEOC Title VII </a:t>
            </a:r>
            <a:r>
              <a:rPr lang="en-US" sz="2000" b="1" dirty="0" smtClean="0"/>
              <a:t>violation</a:t>
            </a:r>
            <a:endParaRPr lang="en-US" sz="2000" dirty="0" smtClean="0"/>
          </a:p>
          <a:p>
            <a:r>
              <a:rPr lang="en-US" sz="2000" dirty="0" smtClean="0"/>
              <a:t>Presented to U.S. Census Bureau, April 2023</a:t>
            </a:r>
          </a:p>
          <a:p>
            <a:r>
              <a:rPr lang="en-US" sz="2000" dirty="0" smtClean="0"/>
              <a:t>by </a:t>
            </a:r>
            <a:r>
              <a:rPr lang="en-US" sz="2000" dirty="0"/>
              <a:t>Monica </a:t>
            </a:r>
            <a:r>
              <a:rPr lang="en-US" sz="2000" dirty="0" smtClean="0"/>
              <a:t>Feffer NYRO FSA 7354</a:t>
            </a:r>
            <a:endParaRPr lang="en-US" sz="2000"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a:t>
            </a:fld>
            <a:endParaRPr lang="en-US" dirty="0" smtClean="0"/>
          </a:p>
        </p:txBody>
      </p:sp>
    </p:spTree>
    <p:extLst>
      <p:ext uri="{BB962C8B-B14F-4D97-AF65-F5344CB8AC3E}">
        <p14:creationId xmlns:p14="http://schemas.microsoft.com/office/powerpoint/2010/main" val="2420179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History of Complaint</a:t>
            </a:r>
            <a:endParaRPr lang="en-US" b="1" dirty="0"/>
          </a:p>
        </p:txBody>
      </p:sp>
      <p:sp>
        <p:nvSpPr>
          <p:cNvPr id="3" name="Content Placeholder 2"/>
          <p:cNvSpPr>
            <a:spLocks noGrp="1"/>
          </p:cNvSpPr>
          <p:nvPr>
            <p:ph idx="1"/>
          </p:nvPr>
        </p:nvSpPr>
        <p:spPr>
          <a:xfrm>
            <a:off x="457200" y="1295400"/>
            <a:ext cx="8229600" cy="4830763"/>
          </a:xfrm>
        </p:spPr>
        <p:txBody>
          <a:bodyPr>
            <a:noAutofit/>
          </a:bodyPr>
          <a:lstStyle/>
          <a:p>
            <a:r>
              <a:rPr lang="en-US" sz="1300" dirty="0"/>
              <a:t>In 2021</a:t>
            </a:r>
            <a:r>
              <a:rPr lang="en-US" sz="1300" dirty="0" smtClean="0"/>
              <a:t>, I questioned </a:t>
            </a:r>
            <a:r>
              <a:rPr lang="en-US" sz="1300" dirty="0"/>
              <a:t>why </a:t>
            </a:r>
            <a:r>
              <a:rPr lang="en-US" sz="1300" dirty="0" smtClean="0"/>
              <a:t>the GS grade Disparity. I </a:t>
            </a:r>
            <a:r>
              <a:rPr lang="en-US" sz="1300" dirty="0"/>
              <a:t>was told this determination was based on areas that were considered </a:t>
            </a:r>
            <a:r>
              <a:rPr lang="en-US" sz="1300" u="sng" dirty="0"/>
              <a:t>“Hard-to-Count” (HTC</a:t>
            </a:r>
            <a:r>
              <a:rPr lang="en-US" sz="1300" u="sng" dirty="0" smtClean="0"/>
              <a:t>)</a:t>
            </a:r>
            <a:r>
              <a:rPr lang="en-US" sz="1300" dirty="0" smtClean="0"/>
              <a:t>.</a:t>
            </a:r>
            <a:endParaRPr lang="en-US" sz="1300" dirty="0"/>
          </a:p>
          <a:p>
            <a:r>
              <a:rPr lang="en-US" sz="1300" dirty="0" smtClean="0"/>
              <a:t>May </a:t>
            </a:r>
            <a:r>
              <a:rPr lang="en-US" sz="1300" dirty="0"/>
              <a:t>31, 2022 using the statistics data </a:t>
            </a:r>
            <a:r>
              <a:rPr lang="en-US" sz="1300" dirty="0" smtClean="0"/>
              <a:t>from the 2020 Census*, </a:t>
            </a:r>
            <a:r>
              <a:rPr lang="en-US" sz="1300" dirty="0"/>
              <a:t>I proved </a:t>
            </a:r>
            <a:r>
              <a:rPr lang="en-US" sz="1300" dirty="0" smtClean="0"/>
              <a:t>that almost all </a:t>
            </a:r>
            <a:r>
              <a:rPr lang="en-US" sz="1300" dirty="0"/>
              <a:t>FSAs in the </a:t>
            </a:r>
            <a:r>
              <a:rPr lang="en-US" sz="1300" dirty="0" smtClean="0"/>
              <a:t>New York Regional Office (NYRO) should be considered </a:t>
            </a:r>
            <a:r>
              <a:rPr lang="en-US" sz="1300" dirty="0"/>
              <a:t>HTC and </a:t>
            </a:r>
            <a:r>
              <a:rPr lang="en-US" sz="1300" dirty="0" smtClean="0"/>
              <a:t>employees in many HTC areas are </a:t>
            </a:r>
            <a:r>
              <a:rPr lang="en-US" sz="1300" dirty="0"/>
              <a:t>being denied equal promotion/advancement opportunity. </a:t>
            </a:r>
          </a:p>
          <a:p>
            <a:r>
              <a:rPr lang="en-US" sz="1300" dirty="0"/>
              <a:t>On June 14, 2022, I </a:t>
            </a:r>
            <a:r>
              <a:rPr lang="en-US" sz="1300" dirty="0" smtClean="0"/>
              <a:t>indirectly received a response </a:t>
            </a:r>
            <a:r>
              <a:rPr lang="en-US" sz="1300" dirty="0"/>
              <a:t>sent down the chain-of-commend </a:t>
            </a:r>
            <a:r>
              <a:rPr lang="en-US" sz="1300" b="1" dirty="0" smtClean="0"/>
              <a:t>backpedaled</a:t>
            </a:r>
            <a:r>
              <a:rPr lang="en-US" sz="1300" b="1" dirty="0"/>
              <a:t> </a:t>
            </a:r>
            <a:r>
              <a:rPr lang="en-US" sz="1300" b="1" dirty="0" smtClean="0"/>
              <a:t> and changed the </a:t>
            </a:r>
            <a:r>
              <a:rPr lang="en-US" sz="1300" b="1" dirty="0"/>
              <a:t>Hard-to-Count policy </a:t>
            </a:r>
            <a:r>
              <a:rPr lang="en-US" sz="1300" dirty="0"/>
              <a:t>and added </a:t>
            </a:r>
            <a:r>
              <a:rPr lang="en-US" sz="1300" dirty="0" smtClean="0"/>
              <a:t>different </a:t>
            </a:r>
            <a:r>
              <a:rPr lang="en-US" sz="1300" dirty="0"/>
              <a:t>reasons</a:t>
            </a:r>
            <a:r>
              <a:rPr lang="en-US" sz="1300" dirty="0" smtClean="0"/>
              <a:t>.</a:t>
            </a:r>
          </a:p>
          <a:p>
            <a:r>
              <a:rPr lang="en-US" sz="1300" dirty="0" smtClean="0"/>
              <a:t>The </a:t>
            </a:r>
            <a:r>
              <a:rPr lang="en-US" sz="1300" dirty="0"/>
              <a:t>words on the email message from (Alyson </a:t>
            </a:r>
            <a:r>
              <a:rPr lang="en-US" sz="1300" dirty="0" err="1"/>
              <a:t>Matti</a:t>
            </a:r>
            <a:r>
              <a:rPr lang="en-US" sz="1300" dirty="0"/>
              <a:t>) stated </a:t>
            </a:r>
            <a:r>
              <a:rPr lang="en-US" sz="1300" dirty="0" smtClean="0"/>
              <a:t/>
            </a:r>
            <a:br>
              <a:rPr lang="en-US" sz="1300" dirty="0" smtClean="0"/>
            </a:br>
            <a:r>
              <a:rPr lang="en-US" sz="1300" dirty="0" smtClean="0"/>
              <a:t>“</a:t>
            </a:r>
            <a:r>
              <a:rPr lang="en-US" sz="1300" b="1" dirty="0"/>
              <a:t>The process for determining grade levels for the Field Supervisors (FSs) is based on the grade levels of the Field Representatives (FRs) that work within the Field Supervisor Area (FSA).   In 2018 Field Division Senior Management reviewed the grade levels of the FRs at the FSA level to account for their current grade (as of 2017), </a:t>
            </a:r>
            <a:r>
              <a:rPr lang="en-US" sz="1300" b="1" u="sng" dirty="0"/>
              <a:t>hard-to-enumerate areas</a:t>
            </a:r>
            <a:r>
              <a:rPr lang="en-US" sz="1300" b="1" dirty="0"/>
              <a:t>, </a:t>
            </a:r>
            <a:r>
              <a:rPr lang="en-US" sz="1300" b="1" u="sng" dirty="0"/>
              <a:t>prevailing wages</a:t>
            </a:r>
            <a:r>
              <a:rPr lang="en-US" sz="1300" b="1" dirty="0"/>
              <a:t>, </a:t>
            </a:r>
            <a:r>
              <a:rPr lang="en-US" sz="1300" b="1" u="sng" dirty="0"/>
              <a:t>retention, </a:t>
            </a:r>
            <a:r>
              <a:rPr lang="en-US" sz="1300" b="1" dirty="0"/>
              <a:t>and </a:t>
            </a:r>
            <a:r>
              <a:rPr lang="en-US" sz="1300" b="1" u="sng" dirty="0"/>
              <a:t>planned Decennial pay rates from 2017</a:t>
            </a:r>
            <a:r>
              <a:rPr lang="en-US" sz="1300" b="1" dirty="0"/>
              <a:t>, which resulted in the current Field grade structure</a:t>
            </a:r>
            <a:r>
              <a:rPr lang="en-US" sz="1300" dirty="0" smtClean="0"/>
              <a:t>.</a:t>
            </a:r>
            <a:endParaRPr lang="en-US" sz="1300" dirty="0"/>
          </a:p>
          <a:p>
            <a:r>
              <a:rPr lang="en-US" sz="1300" dirty="0"/>
              <a:t>On June 16, 2022 I sent back an email through to my supervisor requesting information on the prevailing wage statistics, retention statistics, and the determination on planned Decennial pay. I never received a response</a:t>
            </a:r>
            <a:r>
              <a:rPr lang="en-US" sz="1300" dirty="0" smtClean="0"/>
              <a:t>.</a:t>
            </a:r>
          </a:p>
          <a:p>
            <a:r>
              <a:rPr lang="en-US" sz="1300" dirty="0" smtClean="0"/>
              <a:t>On February 13, 2023 I requested a meeting</a:t>
            </a:r>
            <a:r>
              <a:rPr lang="en-US" sz="1300" dirty="0"/>
              <a:t> </a:t>
            </a:r>
            <a:r>
              <a:rPr lang="en-US" sz="1300" dirty="0" smtClean="0"/>
              <a:t>via my supervisor to their supervisor. Lance Sanchez There’s no money in the budget. My verbal response. This is not about money – it’s about promotion potential opportunity.</a:t>
            </a:r>
          </a:p>
          <a:p>
            <a:r>
              <a:rPr lang="en-US" sz="1300" dirty="0" smtClean="0"/>
              <a:t>On February 27, 2023 received email to contact 301 763.4748. I called and they said to send email to call center </a:t>
            </a:r>
            <a:r>
              <a:rPr lang="en-US" sz="1300" dirty="0" smtClean="0">
                <a:hlinkClick r:id="rId2"/>
              </a:rPr>
              <a:t>HRD.call.center@Census.gov</a:t>
            </a:r>
            <a:r>
              <a:rPr lang="en-US" sz="1300" dirty="0" smtClean="0"/>
              <a:t>. </a:t>
            </a:r>
            <a:endParaRPr lang="en-US" sz="1300" dirty="0"/>
          </a:p>
          <a:p>
            <a:r>
              <a:rPr lang="en-US" sz="1300" dirty="0" smtClean="0"/>
              <a:t>Friday, March 17, 2023 HRD call center called me to see if I wanted to file a complaint. </a:t>
            </a:r>
          </a:p>
          <a:p>
            <a:r>
              <a:rPr lang="en-US" sz="1300" dirty="0" smtClean="0"/>
              <a:t>Crafting the legal strategy is problematic. 1. I’m not a lawyer. 2. If I win, I may end up losing my job. 3. To win I need to sleep with an enemy. </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10</a:t>
            </a:fld>
            <a:endParaRPr lang="en-US" dirty="0" smtClean="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10</a:t>
            </a:fld>
            <a:endParaRPr lang="en-US" dirty="0" smtClean="0"/>
          </a:p>
        </p:txBody>
      </p:sp>
      <p:sp>
        <p:nvSpPr>
          <p:cNvPr id="5" name="TextBox 4"/>
          <p:cNvSpPr txBox="1"/>
          <p:nvPr/>
        </p:nvSpPr>
        <p:spPr>
          <a:xfrm>
            <a:off x="647700" y="6096000"/>
            <a:ext cx="7848600" cy="646331"/>
          </a:xfrm>
          <a:prstGeom prst="rect">
            <a:avLst/>
          </a:prstGeom>
          <a:noFill/>
        </p:spPr>
        <p:txBody>
          <a:bodyPr wrap="square" rtlCol="0">
            <a:spAutoFit/>
          </a:bodyPr>
          <a:lstStyle/>
          <a:p>
            <a:r>
              <a:rPr lang="en-US" dirty="0" smtClean="0"/>
              <a:t>*CUNY Graduate Center - </a:t>
            </a:r>
            <a:r>
              <a:rPr lang="en-US" dirty="0" smtClean="0">
                <a:hlinkClick r:id="rId3"/>
              </a:rPr>
              <a:t>https</a:t>
            </a:r>
            <a:r>
              <a:rPr lang="en-US" dirty="0">
                <a:hlinkClick r:id="rId3"/>
              </a:rPr>
              <a:t>://</a:t>
            </a:r>
            <a:r>
              <a:rPr lang="en-US" dirty="0" smtClean="0">
                <a:hlinkClick r:id="rId3"/>
              </a:rPr>
              <a:t>www.censushardtocountmaps2020.us</a:t>
            </a:r>
            <a:endParaRPr lang="en-US" dirty="0" smtClean="0"/>
          </a:p>
          <a:p>
            <a:endParaRPr lang="en-US" dirty="0"/>
          </a:p>
        </p:txBody>
      </p:sp>
    </p:spTree>
    <p:extLst>
      <p:ext uri="{BB962C8B-B14F-4D97-AF65-F5344CB8AC3E}">
        <p14:creationId xmlns:p14="http://schemas.microsoft.com/office/powerpoint/2010/main" val="464286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Complaint</a:t>
            </a:r>
            <a:endParaRPr lang="en-US" b="1" dirty="0"/>
          </a:p>
        </p:txBody>
      </p:sp>
      <p:sp>
        <p:nvSpPr>
          <p:cNvPr id="3" name="Content Placeholder 2"/>
          <p:cNvSpPr>
            <a:spLocks noGrp="1"/>
          </p:cNvSpPr>
          <p:nvPr>
            <p:ph idx="1"/>
          </p:nvPr>
        </p:nvSpPr>
        <p:spPr>
          <a:xfrm>
            <a:off x="445008" y="1447800"/>
            <a:ext cx="8229600" cy="4724400"/>
          </a:xfrm>
        </p:spPr>
        <p:txBody>
          <a:bodyPr>
            <a:noAutofit/>
          </a:bodyPr>
          <a:lstStyle/>
          <a:p>
            <a:pPr marL="0" indent="0">
              <a:buNone/>
            </a:pPr>
            <a:r>
              <a:rPr lang="en-US" sz="1400" dirty="0" smtClean="0"/>
              <a:t>The Dept. of Commerce and US Census bureau is following a policy that was made in bad faith regarding Field worker GS Promotion </a:t>
            </a:r>
            <a:r>
              <a:rPr lang="en-US" sz="1400" dirty="0" smtClean="0"/>
              <a:t>Potential Opportunities. </a:t>
            </a:r>
            <a:r>
              <a:rPr lang="en-US" sz="1400" dirty="0" smtClean="0"/>
              <a:t>Decisions were made that are </a:t>
            </a:r>
            <a:r>
              <a:rPr lang="en-US" sz="1400" dirty="0" smtClean="0"/>
              <a:t>contrary and </a:t>
            </a:r>
            <a:r>
              <a:rPr lang="en-US" sz="1400" dirty="0" smtClean="0"/>
              <a:t>counter productive, opaque, and against inclusion, equity, diversity, and separately and together in violation of EEOC.</a:t>
            </a:r>
          </a:p>
          <a:p>
            <a:pPr marL="0" indent="0">
              <a:buNone/>
            </a:pPr>
            <a:endParaRPr lang="en-US" sz="1400" dirty="0" smtClean="0"/>
          </a:p>
          <a:p>
            <a:pPr marL="0" indent="0">
              <a:buNone/>
            </a:pPr>
            <a:r>
              <a:rPr lang="en-US" sz="1400" dirty="0" smtClean="0"/>
              <a:t>This complaint is not about pay or cost </a:t>
            </a:r>
            <a:r>
              <a:rPr lang="en-US" sz="1400" dirty="0"/>
              <a:t>of </a:t>
            </a:r>
            <a:r>
              <a:rPr lang="en-US" sz="1400" dirty="0" smtClean="0"/>
              <a:t>living adjustments.</a:t>
            </a:r>
            <a:r>
              <a:rPr lang="en-US" sz="1400" b="1" dirty="0" smtClean="0"/>
              <a:t/>
            </a:r>
            <a:br>
              <a:rPr lang="en-US" sz="1400" b="1" dirty="0" smtClean="0"/>
            </a:br>
            <a:endParaRPr lang="en-US" sz="1400" b="1" dirty="0"/>
          </a:p>
          <a:p>
            <a:pPr marL="0" indent="0">
              <a:buNone/>
            </a:pPr>
            <a:r>
              <a:rPr lang="en-US" sz="1400" dirty="0" smtClean="0"/>
              <a:t>This complaint is about Promotion Potential </a:t>
            </a:r>
            <a:r>
              <a:rPr lang="en-US" sz="1400" dirty="0" smtClean="0"/>
              <a:t>Opportunities of all Field </a:t>
            </a:r>
            <a:r>
              <a:rPr lang="en-US" sz="1400" dirty="0" smtClean="0"/>
              <a:t>workers who were, are, and may be deny opportunities. This illegal policy was made in bad faith and substantially affect older workers who are over </a:t>
            </a:r>
            <a:r>
              <a:rPr lang="en-US" sz="1400" dirty="0" smtClean="0"/>
              <a:t>40-years old </a:t>
            </a:r>
            <a:r>
              <a:rPr lang="en-US" sz="1400" dirty="0" smtClean="0"/>
              <a:t>and/or are </a:t>
            </a:r>
            <a:r>
              <a:rPr lang="en-US" sz="1400" dirty="0" smtClean="0"/>
              <a:t>female and who live in areas that are statistically older and white.  </a:t>
            </a:r>
            <a:r>
              <a:rPr lang="en-US" sz="1400" dirty="0" smtClean="0"/>
              <a:t>This policy pinpointed areas that have fewer employment opportunities for experienced, over 40yo-workers and/or women who seek job flexibility. This is a clear violation of the rules that govern EEOC, Title 7, specifically </a:t>
            </a:r>
            <a:r>
              <a:rPr lang="en-US" sz="1400" b="1" dirty="0" smtClean="0"/>
              <a:t>disparate impact</a:t>
            </a:r>
            <a:r>
              <a:rPr lang="en-US" sz="1400" dirty="0" smtClean="0"/>
              <a:t>, when </a:t>
            </a:r>
            <a:r>
              <a:rPr lang="en-US" sz="1400" dirty="0"/>
              <a:t>policies, practices, rules or other systems that appear to be neutral result in a disproportionate impact on a protected group.</a:t>
            </a:r>
            <a:r>
              <a:rPr lang="en-US" sz="1400" dirty="0" smtClean="0"/>
              <a:t/>
            </a:r>
            <a:br>
              <a:rPr lang="en-US" sz="1400" dirty="0" smtClean="0"/>
            </a:br>
            <a:endParaRPr lang="en-US" sz="1400" dirty="0"/>
          </a:p>
          <a:p>
            <a:pPr marL="0" indent="0">
              <a:buNone/>
            </a:pPr>
            <a:r>
              <a:rPr lang="en-US" sz="1400" dirty="0" smtClean="0"/>
              <a:t>This complaint is also about the GS Promotion Potential for employees who do substantially equal work and are refused equal promotion opportunities within the Federal Government because of the lower GS classification status.</a:t>
            </a:r>
            <a:br>
              <a:rPr lang="en-US" sz="1400" dirty="0" smtClean="0"/>
            </a:br>
            <a:endParaRPr lang="en-US" sz="1400" dirty="0" smtClean="0"/>
          </a:p>
          <a:p>
            <a:pPr marL="0" indent="0">
              <a:buNone/>
            </a:pPr>
            <a:r>
              <a:rPr lang="en-US" sz="1400" dirty="0" smtClean="0"/>
              <a:t>I set out to prove current Field GS promotion levels are not grounded </a:t>
            </a:r>
            <a:r>
              <a:rPr lang="en-US" sz="1400" dirty="0"/>
              <a:t>or justified </a:t>
            </a:r>
            <a:r>
              <a:rPr lang="en-US" sz="1400" dirty="0" smtClean="0"/>
              <a:t>in </a:t>
            </a:r>
            <a:r>
              <a:rPr lang="en-US" sz="1400" dirty="0"/>
              <a:t>s</a:t>
            </a:r>
            <a:r>
              <a:rPr lang="en-US" sz="1400" dirty="0" smtClean="0"/>
              <a:t>cientific objectivity, statistically based on hard-to-count areas, nor are they based on any logical, rational, equitable, fair or grounded in longevity </a:t>
            </a:r>
            <a:r>
              <a:rPr lang="en-US" sz="1400" dirty="0"/>
              <a:t>of </a:t>
            </a:r>
            <a:r>
              <a:rPr lang="en-US" sz="1400" dirty="0" smtClean="0"/>
              <a:t>service, education attainment, quality </a:t>
            </a:r>
            <a:r>
              <a:rPr lang="en-US" sz="1400" dirty="0"/>
              <a:t>of work, </a:t>
            </a:r>
            <a:r>
              <a:rPr lang="en-US" sz="1400" dirty="0" smtClean="0"/>
              <a:t>or language abilities. </a:t>
            </a:r>
          </a:p>
          <a:p>
            <a:pPr marL="0" indent="0">
              <a:buNone/>
            </a:pPr>
            <a:endParaRPr lang="en-US" sz="1400" dirty="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11</a:t>
            </a:fld>
            <a:endParaRPr lang="en-US" dirty="0" smtClean="0"/>
          </a:p>
        </p:txBody>
      </p:sp>
      <p:sp>
        <p:nvSpPr>
          <p:cNvPr id="6"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11</a:t>
            </a:fld>
            <a:endParaRPr lang="en-US" dirty="0" smtClean="0"/>
          </a:p>
        </p:txBody>
      </p:sp>
    </p:spTree>
    <p:extLst>
      <p:ext uri="{BB962C8B-B14F-4D97-AF65-F5344CB8AC3E}">
        <p14:creationId xmlns:p14="http://schemas.microsoft.com/office/powerpoint/2010/main" val="4029049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Classification Adjustment </a:t>
            </a:r>
            <a:endParaRPr lang="en-US" b="1" dirty="0"/>
          </a:p>
        </p:txBody>
      </p:sp>
      <p:sp>
        <p:nvSpPr>
          <p:cNvPr id="3" name="Content Placeholder 2"/>
          <p:cNvSpPr>
            <a:spLocks noGrp="1"/>
          </p:cNvSpPr>
          <p:nvPr>
            <p:ph idx="1"/>
          </p:nvPr>
        </p:nvSpPr>
        <p:spPr/>
        <p:txBody>
          <a:bodyPr>
            <a:noAutofit/>
          </a:bodyPr>
          <a:lstStyle/>
          <a:p>
            <a:pPr marL="0" indent="0" fontAlgn="base">
              <a:buNone/>
            </a:pPr>
            <a:r>
              <a:rPr lang="en-US" sz="2200" dirty="0" smtClean="0"/>
              <a:t>This presentation  is  represent HTC facts that were not disputed, and responds to the new additional reasons that are claimed by Headquarters to justify inequality of GS levels:</a:t>
            </a:r>
            <a:br>
              <a:rPr lang="en-US" sz="2200" dirty="0" smtClean="0"/>
            </a:br>
            <a:endParaRPr lang="en-US" sz="2200" dirty="0" smtClean="0"/>
          </a:p>
          <a:p>
            <a:pPr fontAlgn="base"/>
            <a:r>
              <a:rPr lang="en-US" sz="2200" dirty="0" smtClean="0"/>
              <a:t>Most FSA’s in NYRO are </a:t>
            </a:r>
            <a:r>
              <a:rPr lang="en-US" sz="2200" b="1" dirty="0" smtClean="0"/>
              <a:t>Hard-to-Count</a:t>
            </a:r>
            <a:r>
              <a:rPr lang="en-US" sz="2200" dirty="0" smtClean="0"/>
              <a:t> </a:t>
            </a:r>
            <a:r>
              <a:rPr lang="en-US" sz="2200" dirty="0" smtClean="0"/>
              <a:t>based on 2020 Census data.</a:t>
            </a:r>
          </a:p>
          <a:p>
            <a:pPr fontAlgn="base"/>
            <a:r>
              <a:rPr lang="en-US" sz="2200" b="1" dirty="0" smtClean="0"/>
              <a:t>Prevailing wages </a:t>
            </a:r>
            <a:r>
              <a:rPr lang="en-US" sz="2200" dirty="0" smtClean="0"/>
              <a:t>– This is not about </a:t>
            </a:r>
            <a:r>
              <a:rPr lang="en-US" sz="2200" dirty="0" smtClean="0"/>
              <a:t>wages. </a:t>
            </a:r>
            <a:endParaRPr lang="en-US" sz="2200" dirty="0" smtClean="0"/>
          </a:p>
          <a:p>
            <a:pPr fontAlgn="base"/>
            <a:r>
              <a:rPr lang="en-US" sz="2200" b="1" dirty="0" smtClean="0"/>
              <a:t>Retention</a:t>
            </a:r>
            <a:r>
              <a:rPr lang="en-US" sz="2200" dirty="0" smtClean="0"/>
              <a:t> – </a:t>
            </a:r>
            <a:r>
              <a:rPr lang="en-US" sz="2200" dirty="0" smtClean="0"/>
              <a:t>Research </a:t>
            </a:r>
            <a:r>
              <a:rPr lang="en-US" sz="2200" dirty="0"/>
              <a:t>Easily proved </a:t>
            </a:r>
            <a:r>
              <a:rPr lang="en-US" sz="2200" dirty="0" smtClean="0"/>
              <a:t> reasons with HBR.  </a:t>
            </a:r>
            <a:endParaRPr lang="en-US" sz="2200" dirty="0" smtClean="0"/>
          </a:p>
          <a:p>
            <a:pPr fontAlgn="base"/>
            <a:r>
              <a:rPr lang="en-US" sz="2200" b="1" dirty="0" smtClean="0"/>
              <a:t>Misguided </a:t>
            </a:r>
            <a:r>
              <a:rPr lang="en-US" sz="2200" b="1" dirty="0" smtClean="0"/>
              <a:t>policy that 2017 Decennial pay </a:t>
            </a:r>
            <a:r>
              <a:rPr lang="en-US" sz="2200" dirty="0" smtClean="0"/>
              <a:t>should play a role in establishing GS promotion for Field employment for ongoing surveys. </a:t>
            </a:r>
          </a:p>
          <a:p>
            <a:pPr fontAlgn="base"/>
            <a:r>
              <a:rPr lang="en-US" sz="2200" dirty="0" smtClean="0"/>
              <a:t>Decennial is a 10-question mandatory survey verses a voluntary </a:t>
            </a:r>
            <a:r>
              <a:rPr lang="en-US" sz="2200" dirty="0"/>
              <a:t>survey with </a:t>
            </a:r>
            <a:r>
              <a:rPr lang="en-US" sz="2200" dirty="0" smtClean="0"/>
              <a:t>6000 questions/paths, 1.5 hours</a:t>
            </a:r>
            <a:r>
              <a:rPr lang="en-US" sz="2200" dirty="0" smtClean="0"/>
              <a:t>, </a:t>
            </a:r>
            <a:r>
              <a:rPr lang="en-US" sz="2200" dirty="0" smtClean="0"/>
              <a:t>extensive </a:t>
            </a:r>
            <a:r>
              <a:rPr lang="en-US" sz="2200" dirty="0" smtClean="0"/>
              <a:t>financial, </a:t>
            </a:r>
            <a:r>
              <a:rPr lang="en-US" sz="2200" dirty="0" smtClean="0"/>
              <a:t>home, labor knowledge and 1000-page manual.</a:t>
            </a:r>
            <a:br>
              <a:rPr lang="en-US" sz="2200" dirty="0" smtClean="0"/>
            </a:br>
            <a:endParaRPr lang="en-US" sz="2200" dirty="0" smtClean="0"/>
          </a:p>
          <a:p>
            <a:pPr marL="0" indent="0">
              <a:buNone/>
            </a:pPr>
            <a:r>
              <a:rPr lang="en-US" sz="2400" dirty="0"/>
              <a:t>			</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12</a:t>
            </a:fld>
            <a:endParaRPr lang="en-US" dirty="0" smtClean="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12</a:t>
            </a:fld>
            <a:endParaRPr lang="en-US" dirty="0" smtClean="0"/>
          </a:p>
        </p:txBody>
      </p:sp>
    </p:spTree>
    <p:extLst>
      <p:ext uri="{BB962C8B-B14F-4D97-AF65-F5344CB8AC3E}">
        <p14:creationId xmlns:p14="http://schemas.microsoft.com/office/powerpoint/2010/main" val="639677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Field Representative GS04/05 and GS06/07</a:t>
            </a:r>
            <a:r>
              <a:rPr lang="en-US" sz="2800" b="1" dirty="0"/>
              <a:t/>
            </a:r>
            <a:br>
              <a:rPr lang="en-US" sz="2800" b="1" dirty="0"/>
            </a:br>
            <a:r>
              <a:rPr lang="en-US" sz="2800" b="1" dirty="0"/>
              <a:t>Exact Same Job, Trainings, and Work Tasks  </a:t>
            </a:r>
            <a:br>
              <a:rPr lang="en-US" sz="2800" b="1" dirty="0"/>
            </a:br>
            <a:r>
              <a:rPr lang="en-US" sz="2800" b="1" dirty="0"/>
              <a:t> with Different Grades &amp; Promotion Potential</a:t>
            </a:r>
          </a:p>
        </p:txBody>
      </p:sp>
      <p:sp>
        <p:nvSpPr>
          <p:cNvPr id="3" name="Content Placeholder 2"/>
          <p:cNvSpPr>
            <a:spLocks noGrp="1"/>
          </p:cNvSpPr>
          <p:nvPr>
            <p:ph idx="1"/>
          </p:nvPr>
        </p:nvSpPr>
        <p:spPr>
          <a:xfrm>
            <a:off x="457200" y="1798637"/>
            <a:ext cx="8229600" cy="4221163"/>
          </a:xfrm>
        </p:spPr>
        <p:txBody>
          <a:bodyPr>
            <a:normAutofit fontScale="77500" lnSpcReduction="20000"/>
          </a:bodyPr>
          <a:lstStyle/>
          <a:p>
            <a:r>
              <a:rPr lang="en-US" sz="3000" dirty="0"/>
              <a:t>Description of recruitment bulletins are </a:t>
            </a:r>
            <a:r>
              <a:rPr lang="en-US" sz="3000" b="1" dirty="0"/>
              <a:t>exactly the same </a:t>
            </a:r>
            <a:endParaRPr lang="en-US" sz="3000" dirty="0"/>
          </a:p>
          <a:p>
            <a:r>
              <a:rPr lang="en-US" sz="3000" dirty="0"/>
              <a:t>Performance review methods CD-430 are </a:t>
            </a:r>
            <a:r>
              <a:rPr lang="en-US" sz="3000" b="1" dirty="0"/>
              <a:t>exactly the same</a:t>
            </a:r>
            <a:r>
              <a:rPr lang="en-US" sz="3000" b="1" dirty="0" smtClean="0"/>
              <a:t>.</a:t>
            </a:r>
          </a:p>
          <a:p>
            <a:r>
              <a:rPr lang="en-US" sz="3000" dirty="0" smtClean="0"/>
              <a:t>Position Descriptions* </a:t>
            </a:r>
            <a:r>
              <a:rPr lang="en-US" sz="3000" b="1" dirty="0" smtClean="0"/>
              <a:t>mostly, exactly, and/or substantially the same</a:t>
            </a:r>
            <a:r>
              <a:rPr lang="en-US" sz="3000" dirty="0" smtClean="0"/>
              <a:t>. (see appendix)</a:t>
            </a:r>
            <a:br>
              <a:rPr lang="en-US" sz="3000" dirty="0" smtClean="0"/>
            </a:br>
            <a:r>
              <a:rPr lang="en-US" sz="3000" dirty="0" smtClean="0"/>
              <a:t/>
            </a:r>
            <a:br>
              <a:rPr lang="en-US" sz="3000" dirty="0" smtClean="0"/>
            </a:br>
            <a:r>
              <a:rPr lang="en-US" sz="3000" dirty="0" smtClean="0"/>
              <a:t>- 0303-04 SA5943 – FR</a:t>
            </a:r>
            <a:br>
              <a:rPr lang="en-US" sz="3000" dirty="0" smtClean="0"/>
            </a:br>
            <a:r>
              <a:rPr lang="en-US" sz="3000" dirty="0" smtClean="0"/>
              <a:t>- 0303-05 SA5843 – FR</a:t>
            </a:r>
            <a:br>
              <a:rPr lang="en-US" sz="3000" dirty="0" smtClean="0"/>
            </a:br>
            <a:r>
              <a:rPr lang="en-US" sz="3000" dirty="0" smtClean="0"/>
              <a:t>- 0303-06 SA9462 </a:t>
            </a:r>
            <a:r>
              <a:rPr lang="en-US" sz="3000" dirty="0"/>
              <a:t>– </a:t>
            </a:r>
            <a:r>
              <a:rPr lang="en-US" sz="3000" dirty="0" smtClean="0"/>
              <a:t>FS </a:t>
            </a:r>
            <a:br>
              <a:rPr lang="en-US" sz="3000" dirty="0" smtClean="0"/>
            </a:br>
            <a:r>
              <a:rPr lang="en-US" sz="3000" dirty="0" smtClean="0"/>
              <a:t>- 0303-07 SA9666 </a:t>
            </a:r>
            <a:r>
              <a:rPr lang="en-US" sz="3000" dirty="0"/>
              <a:t>– </a:t>
            </a:r>
            <a:r>
              <a:rPr lang="en-US" sz="3000" dirty="0" smtClean="0"/>
              <a:t>FS</a:t>
            </a:r>
            <a:r>
              <a:rPr lang="en-US" sz="2600" dirty="0" smtClean="0"/>
              <a:t/>
            </a:r>
            <a:br>
              <a:rPr lang="en-US" sz="2600" dirty="0" smtClean="0"/>
            </a:br>
            <a:endParaRPr lang="en-US" sz="2600" dirty="0" smtClean="0"/>
          </a:p>
          <a:p>
            <a:r>
              <a:rPr lang="en-US" sz="3000" dirty="0" smtClean="0"/>
              <a:t>Production deadlines and goals are </a:t>
            </a:r>
            <a:r>
              <a:rPr lang="en-US" sz="3000" b="1" dirty="0" smtClean="0"/>
              <a:t>substantially the same</a:t>
            </a:r>
            <a:r>
              <a:rPr lang="en-US" sz="3000" dirty="0" smtClean="0"/>
              <a:t>.</a:t>
            </a:r>
          </a:p>
          <a:p>
            <a:r>
              <a:rPr lang="en-US" sz="3000" dirty="0" smtClean="0"/>
              <a:t>Training </a:t>
            </a:r>
            <a:r>
              <a:rPr lang="en-US" sz="3000" dirty="0"/>
              <a:t>and refresher training requirements are </a:t>
            </a:r>
            <a:r>
              <a:rPr lang="en-US" sz="3000" b="1" dirty="0"/>
              <a:t>exactly the same</a:t>
            </a:r>
            <a:r>
              <a:rPr lang="en-US" sz="3000" dirty="0" smtClean="0"/>
              <a:t>.</a:t>
            </a:r>
          </a:p>
          <a:p>
            <a:pPr marL="0" indent="0">
              <a:buNone/>
            </a:pPr>
            <a:endParaRPr lang="en-US" sz="3000" b="1" dirty="0" smtClean="0"/>
          </a:p>
          <a:p>
            <a:pPr marL="0" indent="0">
              <a:buNone/>
            </a:pPr>
            <a:endParaRPr lang="en-US" sz="3000" b="1" dirty="0" smtClean="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13</a:t>
            </a:fld>
            <a:endParaRPr lang="en-US" dirty="0" smtClean="0"/>
          </a:p>
        </p:txBody>
      </p:sp>
      <p:sp>
        <p:nvSpPr>
          <p:cNvPr id="6"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13</a:t>
            </a:fld>
            <a:endParaRPr lang="en-US" dirty="0" smtClean="0"/>
          </a:p>
        </p:txBody>
      </p:sp>
      <p:sp>
        <p:nvSpPr>
          <p:cNvPr id="4" name="TextBox 3"/>
          <p:cNvSpPr txBox="1"/>
          <p:nvPr/>
        </p:nvSpPr>
        <p:spPr>
          <a:xfrm>
            <a:off x="1130808" y="5943600"/>
            <a:ext cx="6858000" cy="246221"/>
          </a:xfrm>
          <a:prstGeom prst="rect">
            <a:avLst/>
          </a:prstGeom>
          <a:noFill/>
        </p:spPr>
        <p:txBody>
          <a:bodyPr wrap="square" rtlCol="0">
            <a:spAutoFit/>
          </a:bodyPr>
          <a:lstStyle/>
          <a:p>
            <a:r>
              <a:rPr lang="en-US" sz="1000" dirty="0" smtClean="0"/>
              <a:t>. </a:t>
            </a:r>
            <a:endParaRPr lang="en-US" sz="1000" dirty="0"/>
          </a:p>
        </p:txBody>
      </p:sp>
    </p:spTree>
    <p:extLst>
      <p:ext uri="{BB962C8B-B14F-4D97-AF65-F5344CB8AC3E}">
        <p14:creationId xmlns:p14="http://schemas.microsoft.com/office/powerpoint/2010/main" val="3601288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Why </a:t>
            </a:r>
            <a:r>
              <a:rPr lang="en-US" sz="3600" b="1" dirty="0" smtClean="0"/>
              <a:t>GS </a:t>
            </a:r>
            <a:r>
              <a:rPr lang="en-US" sz="3600" b="1" dirty="0"/>
              <a:t>Consistency is Important?</a:t>
            </a:r>
            <a:br>
              <a:rPr lang="en-US" sz="3600" b="1" dirty="0"/>
            </a:br>
            <a:r>
              <a:rPr lang="en-US" sz="3600" b="1" dirty="0"/>
              <a:t>OPM Classification Guidelines</a:t>
            </a:r>
            <a:r>
              <a:rPr lang="en-US" sz="3600" dirty="0"/>
              <a:t>*</a:t>
            </a:r>
          </a:p>
        </p:txBody>
      </p:sp>
      <p:sp>
        <p:nvSpPr>
          <p:cNvPr id="3" name="Content Placeholder 2"/>
          <p:cNvSpPr>
            <a:spLocks noGrp="1"/>
          </p:cNvSpPr>
          <p:nvPr>
            <p:ph idx="1"/>
          </p:nvPr>
        </p:nvSpPr>
        <p:spPr/>
        <p:txBody>
          <a:bodyPr>
            <a:normAutofit fontScale="85000" lnSpcReduction="10000"/>
          </a:bodyPr>
          <a:lstStyle/>
          <a:p>
            <a:pPr marL="0" indent="0">
              <a:buNone/>
            </a:pPr>
            <a:endParaRPr lang="en-US" sz="2400" b="1" dirty="0" smtClean="0"/>
          </a:p>
          <a:p>
            <a:pPr marL="0" indent="0">
              <a:buNone/>
            </a:pPr>
            <a:r>
              <a:rPr lang="en-US" sz="2400" b="1" dirty="0" smtClean="0"/>
              <a:t>GS-4 </a:t>
            </a:r>
            <a:r>
              <a:rPr lang="en-US" sz="2400" b="1" dirty="0"/>
              <a:t>Responsibility </a:t>
            </a:r>
          </a:p>
          <a:p>
            <a:pPr marL="0" indent="0">
              <a:buNone/>
            </a:pPr>
            <a:r>
              <a:rPr lang="en-US" sz="2400" dirty="0"/>
              <a:t>Exercises initiative in completing recurring assignments; uses judgment in selecting appropriate guidelines and procedures from among a number of specific references</a:t>
            </a:r>
            <a:r>
              <a:rPr lang="en-US" sz="1800" dirty="0"/>
              <a:t>. </a:t>
            </a:r>
            <a:br>
              <a:rPr lang="en-US" sz="1800" dirty="0"/>
            </a:br>
            <a:endParaRPr lang="en-US" sz="1800" dirty="0"/>
          </a:p>
          <a:p>
            <a:pPr marL="0" indent="0">
              <a:buNone/>
            </a:pPr>
            <a:r>
              <a:rPr lang="en-US" sz="2400" b="1" dirty="0" smtClean="0"/>
              <a:t>GS-5 </a:t>
            </a:r>
            <a:r>
              <a:rPr lang="en-US" sz="2400" b="1" dirty="0"/>
              <a:t>Responsibility</a:t>
            </a:r>
            <a:br>
              <a:rPr lang="en-US" sz="2400" b="1" dirty="0"/>
            </a:br>
            <a:r>
              <a:rPr lang="en-US" sz="2400" dirty="0"/>
              <a:t>Follows accepted practices in resolving non-recurring problems and </a:t>
            </a:r>
            <a:r>
              <a:rPr lang="en-US" sz="2400" u="sng" dirty="0"/>
              <a:t>meeting deadlines</a:t>
            </a:r>
            <a:r>
              <a:rPr lang="en-US" sz="2400" dirty="0"/>
              <a:t>; completed products are evaluated for effectiveness in </a:t>
            </a:r>
            <a:r>
              <a:rPr lang="en-US" sz="2400" u="sng" dirty="0"/>
              <a:t>meeting goals</a:t>
            </a:r>
            <a:r>
              <a:rPr lang="en-US" sz="2400" dirty="0"/>
              <a:t>; </a:t>
            </a:r>
            <a:r>
              <a:rPr lang="en-US" sz="2400" u="sng" dirty="0"/>
              <a:t>extensive guidelines </a:t>
            </a:r>
            <a:r>
              <a:rPr lang="en-US" sz="2400" dirty="0"/>
              <a:t>in the form of </a:t>
            </a:r>
            <a:r>
              <a:rPr lang="en-US" sz="2400" u="sng" dirty="0"/>
              <a:t>instructions, manuals, and regulations </a:t>
            </a:r>
            <a:r>
              <a:rPr lang="en-US" sz="2400" dirty="0"/>
              <a:t>are applied.</a:t>
            </a:r>
          </a:p>
          <a:p>
            <a:pPr marL="0" indent="0">
              <a:buNone/>
            </a:pPr>
            <a:endParaRPr lang="en-US" sz="2400" dirty="0"/>
          </a:p>
          <a:p>
            <a:pPr marL="0" indent="0">
              <a:buNone/>
            </a:pPr>
            <a:r>
              <a:rPr lang="en-US" sz="2400" dirty="0"/>
              <a:t>P</a:t>
            </a:r>
            <a:r>
              <a:rPr lang="en-US" sz="2400" dirty="0" smtClean="0"/>
              <a:t>olicy data oversight: FRs </a:t>
            </a:r>
            <a:r>
              <a:rPr lang="en-US" sz="2400" dirty="0"/>
              <a:t>who are GS-4s are not accountable to deadlines and goals</a:t>
            </a:r>
            <a:r>
              <a:rPr lang="en-US" sz="2400" dirty="0" smtClean="0"/>
              <a:t>! But the Census demands these goals and deadlines. The </a:t>
            </a:r>
            <a:r>
              <a:rPr lang="en-US" sz="2400" dirty="0"/>
              <a:t>ramification of such a policy is counterproductive to the mission of the </a:t>
            </a:r>
            <a:r>
              <a:rPr lang="en-US" sz="2400" dirty="0" smtClean="0"/>
              <a:t>Census. </a:t>
            </a:r>
            <a:endParaRPr lang="en-US" sz="2400" dirty="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14</a:t>
            </a:fld>
            <a:endParaRPr lang="en-US" dirty="0" smtClean="0"/>
          </a:p>
        </p:txBody>
      </p:sp>
      <p:sp>
        <p:nvSpPr>
          <p:cNvPr id="4" name="TextBox 3"/>
          <p:cNvSpPr txBox="1"/>
          <p:nvPr/>
        </p:nvSpPr>
        <p:spPr>
          <a:xfrm>
            <a:off x="457200" y="6248400"/>
            <a:ext cx="6067687" cy="215444"/>
          </a:xfrm>
          <a:prstGeom prst="rect">
            <a:avLst/>
          </a:prstGeom>
          <a:noFill/>
        </p:spPr>
        <p:txBody>
          <a:bodyPr wrap="none" rtlCol="0">
            <a:spAutoFit/>
          </a:bodyPr>
          <a:lstStyle/>
          <a:p>
            <a:r>
              <a:rPr lang="en-US" sz="800" dirty="0"/>
              <a:t>*https://www.opm.gov/policy-data-oversight/classification-qualifications/classifying-general-schedule-positions/functional-guides/gscler.pdf</a:t>
            </a:r>
          </a:p>
        </p:txBody>
      </p:sp>
    </p:spTree>
    <p:extLst>
      <p:ext uri="{BB962C8B-B14F-4D97-AF65-F5344CB8AC3E}">
        <p14:creationId xmlns:p14="http://schemas.microsoft.com/office/powerpoint/2010/main" val="2532711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Hypothesis </a:t>
            </a:r>
          </a:p>
        </p:txBody>
      </p:sp>
      <p:sp>
        <p:nvSpPr>
          <p:cNvPr id="3" name="Content Placeholder 2"/>
          <p:cNvSpPr>
            <a:spLocks noGrp="1"/>
          </p:cNvSpPr>
          <p:nvPr>
            <p:ph idx="1"/>
          </p:nvPr>
        </p:nvSpPr>
        <p:spPr/>
        <p:txBody>
          <a:bodyPr>
            <a:normAutofit fontScale="85000" lnSpcReduction="20000"/>
          </a:bodyPr>
          <a:lstStyle/>
          <a:p>
            <a:pPr marL="0" indent="0">
              <a:buNone/>
            </a:pPr>
            <a:r>
              <a:rPr lang="en-US" sz="2800" dirty="0" smtClean="0"/>
              <a:t>What does </a:t>
            </a:r>
            <a:r>
              <a:rPr lang="en-US" sz="2800" dirty="0"/>
              <a:t>the HTC </a:t>
            </a:r>
            <a:r>
              <a:rPr lang="en-US" sz="2800" dirty="0" smtClean="0"/>
              <a:t>data, retention rates, prevailing wages, Decennial pay, </a:t>
            </a:r>
            <a:r>
              <a:rPr lang="en-US" sz="2800" dirty="0"/>
              <a:t>inform us about </a:t>
            </a:r>
            <a:r>
              <a:rPr lang="en-US" sz="2800" dirty="0" smtClean="0"/>
              <a:t>GS </a:t>
            </a:r>
            <a:r>
              <a:rPr lang="en-US" sz="2800" dirty="0"/>
              <a:t>Field Promotion levels?</a:t>
            </a:r>
          </a:p>
          <a:p>
            <a:pPr marL="0" indent="0">
              <a:buNone/>
            </a:pPr>
            <a:endParaRPr lang="en-US" sz="2800" dirty="0"/>
          </a:p>
          <a:p>
            <a:pPr marL="0" indent="0">
              <a:buNone/>
            </a:pPr>
            <a:r>
              <a:rPr lang="en-US" sz="2800" dirty="0" smtClean="0"/>
              <a:t>Is the Census Bureau using </a:t>
            </a:r>
            <a:r>
              <a:rPr lang="en-US" sz="2800" dirty="0"/>
              <a:t>different </a:t>
            </a:r>
            <a:r>
              <a:rPr lang="en-US" sz="2800" dirty="0" smtClean="0"/>
              <a:t>GS </a:t>
            </a:r>
            <a:r>
              <a:rPr lang="en-US" sz="2800" dirty="0"/>
              <a:t>promotion levels for employees who work full-time surveys, </a:t>
            </a:r>
            <a:r>
              <a:rPr lang="en-US" sz="2800" dirty="0" smtClean="0"/>
              <a:t>reasonable, equitable</a:t>
            </a:r>
            <a:r>
              <a:rPr lang="en-US" sz="2800" dirty="0"/>
              <a:t>, </a:t>
            </a:r>
            <a:r>
              <a:rPr lang="en-US" sz="2800" dirty="0" smtClean="0"/>
              <a:t>based </a:t>
            </a:r>
            <a:r>
              <a:rPr lang="en-US" sz="2800" dirty="0"/>
              <a:t>in scientific </a:t>
            </a:r>
            <a:r>
              <a:rPr lang="en-US" sz="2800" dirty="0" smtClean="0"/>
              <a:t>objectivity, and supported </a:t>
            </a:r>
            <a:r>
              <a:rPr lang="en-US" sz="2800" dirty="0"/>
              <a:t>by HTC </a:t>
            </a:r>
            <a:r>
              <a:rPr lang="en-US" sz="2800" dirty="0" smtClean="0"/>
              <a:t>data, retention rates, prevailing wages, Decennial wages, or is the Census Bureau taking advantage of employees because they can. Vast majority are over 40 and/or female.  </a:t>
            </a:r>
          </a:p>
          <a:p>
            <a:pPr marL="0" indent="0">
              <a:buNone/>
            </a:pPr>
            <a:endParaRPr lang="en-US" sz="2800" dirty="0"/>
          </a:p>
          <a:p>
            <a:pPr marL="0" indent="0">
              <a:buNone/>
            </a:pPr>
            <a:r>
              <a:rPr lang="en-US" sz="2800" dirty="0" smtClean="0"/>
              <a:t>Does the Field GS promotion potential based on </a:t>
            </a:r>
            <a:r>
              <a:rPr lang="en-US" sz="2800" dirty="0"/>
              <a:t>an arbitrary and capricious policy </a:t>
            </a:r>
            <a:r>
              <a:rPr lang="en-US" sz="2800" dirty="0" smtClean="0"/>
              <a:t>that determined Field levels grounded in unfounded causation in keeping with scientific </a:t>
            </a:r>
            <a:r>
              <a:rPr lang="en-US" sz="2800" dirty="0"/>
              <a:t>integrity and </a:t>
            </a:r>
            <a:r>
              <a:rPr lang="en-US" sz="2800" dirty="0" smtClean="0"/>
              <a:t>transparency mission of the Census Bureau?</a:t>
            </a:r>
          </a:p>
          <a:p>
            <a:pPr marL="0" indent="0">
              <a:buNone/>
            </a:pPr>
            <a:endParaRPr lang="en-US" sz="2800"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15</a:t>
            </a:fld>
            <a:endParaRPr lang="en-US" dirty="0" smtClean="0"/>
          </a:p>
        </p:txBody>
      </p:sp>
      <p:sp>
        <p:nvSpPr>
          <p:cNvPr id="4" name="TextBox 3"/>
          <p:cNvSpPr txBox="1"/>
          <p:nvPr/>
        </p:nvSpPr>
        <p:spPr>
          <a:xfrm>
            <a:off x="533400" y="6096000"/>
            <a:ext cx="7467600" cy="553998"/>
          </a:xfrm>
          <a:prstGeom prst="rect">
            <a:avLst/>
          </a:prstGeom>
          <a:noFill/>
        </p:spPr>
        <p:txBody>
          <a:bodyPr wrap="square" rtlCol="0">
            <a:spAutoFit/>
          </a:bodyPr>
          <a:lstStyle/>
          <a:p>
            <a:r>
              <a:rPr lang="en-US" sz="1200" dirty="0" smtClean="0"/>
              <a:t>Causation </a:t>
            </a:r>
            <a:r>
              <a:rPr lang="en-US" sz="1200" dirty="0"/>
              <a:t>explicitly applies to cases where action A causes outcome </a:t>
            </a:r>
            <a:r>
              <a:rPr lang="en-US" sz="1200" dirty="0" smtClean="0"/>
              <a:t>B</a:t>
            </a:r>
            <a:endParaRPr lang="en-US" sz="1200" dirty="0"/>
          </a:p>
          <a:p>
            <a:endParaRPr lang="en-US" dirty="0"/>
          </a:p>
        </p:txBody>
      </p:sp>
    </p:spTree>
    <p:extLst>
      <p:ext uri="{BB962C8B-B14F-4D97-AF65-F5344CB8AC3E}">
        <p14:creationId xmlns:p14="http://schemas.microsoft.com/office/powerpoint/2010/main" val="1367697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GS General-Schedule </a:t>
            </a:r>
          </a:p>
        </p:txBody>
      </p:sp>
      <p:sp>
        <p:nvSpPr>
          <p:cNvPr id="3" name="Content Placeholder 2"/>
          <p:cNvSpPr>
            <a:spLocks noGrp="1"/>
          </p:cNvSpPr>
          <p:nvPr>
            <p:ph idx="1"/>
          </p:nvPr>
        </p:nvSpPr>
        <p:spPr/>
        <p:txBody>
          <a:bodyPr>
            <a:normAutofit/>
          </a:bodyPr>
          <a:lstStyle/>
          <a:p>
            <a:pPr marL="0" indent="0">
              <a:buNone/>
            </a:pPr>
            <a:r>
              <a:rPr lang="en-US" sz="2400" dirty="0"/>
              <a:t>The General Schedule has 15 </a:t>
            </a:r>
            <a:r>
              <a:rPr lang="en-US" sz="2400" dirty="0" smtClean="0"/>
              <a:t>grades; GS-1 </a:t>
            </a:r>
            <a:r>
              <a:rPr lang="en-US" sz="2400" dirty="0"/>
              <a:t>(lowest) to GS-15 (highest). </a:t>
            </a:r>
            <a:endParaRPr lang="en-US" sz="2400" dirty="0" smtClean="0"/>
          </a:p>
          <a:p>
            <a:pPr marL="0" indent="0">
              <a:buNone/>
            </a:pPr>
            <a:endParaRPr lang="en-US" sz="2400" dirty="0"/>
          </a:p>
          <a:p>
            <a:pPr marL="0" indent="0">
              <a:buNone/>
            </a:pPr>
            <a:r>
              <a:rPr lang="en-US" sz="2400" dirty="0"/>
              <a:t>Agencies establish (classify) the grade of each job based on the </a:t>
            </a:r>
            <a:r>
              <a:rPr lang="en-US" sz="2400" u="sng" dirty="0"/>
              <a:t>level of difficulty</a:t>
            </a:r>
            <a:r>
              <a:rPr lang="en-US" sz="2400" dirty="0"/>
              <a:t>, </a:t>
            </a:r>
            <a:r>
              <a:rPr lang="en-US" sz="2400" u="sng" dirty="0"/>
              <a:t>responsibility</a:t>
            </a:r>
            <a:r>
              <a:rPr lang="en-US" sz="2400" dirty="0"/>
              <a:t>, and </a:t>
            </a:r>
            <a:r>
              <a:rPr lang="en-US" sz="2400" u="sng" dirty="0"/>
              <a:t>qualifications required</a:t>
            </a:r>
            <a:r>
              <a:rPr lang="en-US" sz="2400" dirty="0"/>
              <a:t>. </a:t>
            </a:r>
          </a:p>
          <a:p>
            <a:pPr marL="0" indent="0">
              <a:buNone/>
            </a:pPr>
            <a:endParaRPr lang="en-US" sz="2400" dirty="0" smtClean="0"/>
          </a:p>
          <a:p>
            <a:pPr marL="0" indent="0">
              <a:buNone/>
            </a:pPr>
            <a:r>
              <a:rPr lang="en-US" sz="2400" dirty="0" smtClean="0"/>
              <a:t>Those </a:t>
            </a:r>
            <a:r>
              <a:rPr lang="en-US" sz="2400" dirty="0"/>
              <a:t>with a Bachelor’s degree for GS-5 positions (or one year of service at GS4</a:t>
            </a:r>
            <a:r>
              <a:rPr lang="en-US" sz="2400" dirty="0" smtClean="0"/>
              <a:t>) and </a:t>
            </a:r>
            <a:r>
              <a:rPr lang="en-US" sz="2400" dirty="0"/>
              <a:t>those with a Master’s degree for GS-9 </a:t>
            </a:r>
            <a:r>
              <a:rPr lang="en-US" sz="2400" dirty="0" smtClean="0"/>
              <a:t>positions.</a:t>
            </a:r>
          </a:p>
          <a:p>
            <a:pPr marL="0" indent="0">
              <a:buNone/>
            </a:pPr>
            <a:endParaRPr lang="en-US" sz="2400" dirty="0"/>
          </a:p>
          <a:p>
            <a:pPr marL="0" indent="0">
              <a:buNone/>
            </a:pPr>
            <a:endParaRPr lang="en-US" sz="2400" dirty="0" smtClean="0"/>
          </a:p>
          <a:p>
            <a:pPr marL="0" indent="0">
              <a:buNone/>
            </a:pPr>
            <a:endParaRPr lang="en-US" sz="2400" b="1" dirty="0"/>
          </a:p>
        </p:txBody>
      </p:sp>
      <p:sp>
        <p:nvSpPr>
          <p:cNvPr id="6"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16</a:t>
            </a:fld>
            <a:endParaRPr lang="en-US" dirty="0" smtClean="0"/>
          </a:p>
        </p:txBody>
      </p:sp>
      <p:sp>
        <p:nvSpPr>
          <p:cNvPr id="4" name="TextBox 3"/>
          <p:cNvSpPr txBox="1"/>
          <p:nvPr/>
        </p:nvSpPr>
        <p:spPr>
          <a:xfrm>
            <a:off x="457200" y="6248400"/>
            <a:ext cx="3849131" cy="215444"/>
          </a:xfrm>
          <a:prstGeom prst="rect">
            <a:avLst/>
          </a:prstGeom>
          <a:noFill/>
        </p:spPr>
        <p:txBody>
          <a:bodyPr wrap="none" rtlCol="0">
            <a:spAutoFit/>
          </a:bodyPr>
          <a:lstStyle/>
          <a:p>
            <a:r>
              <a:rPr lang="en-US" sz="800" dirty="0"/>
              <a:t>https://www.opm.gov/policy-data-oversight/pay-leave/pay-systems/general-schedule/</a:t>
            </a:r>
          </a:p>
        </p:txBody>
      </p:sp>
    </p:spTree>
    <p:extLst>
      <p:ext uri="{BB962C8B-B14F-4D97-AF65-F5344CB8AC3E}">
        <p14:creationId xmlns:p14="http://schemas.microsoft.com/office/powerpoint/2010/main" val="773356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Identifying </a:t>
            </a:r>
            <a:r>
              <a:rPr lang="en-US" b="1" dirty="0" smtClean="0"/>
              <a:t>Successful Field Employees Working Full-Time surveys</a:t>
            </a:r>
            <a:endParaRPr lang="en-US" b="1" dirty="0"/>
          </a:p>
        </p:txBody>
      </p:sp>
      <p:sp>
        <p:nvSpPr>
          <p:cNvPr id="3" name="Content Placeholder 2"/>
          <p:cNvSpPr>
            <a:spLocks noGrp="1"/>
          </p:cNvSpPr>
          <p:nvPr>
            <p:ph idx="1"/>
          </p:nvPr>
        </p:nvSpPr>
        <p:spPr/>
        <p:txBody>
          <a:bodyPr>
            <a:normAutofit fontScale="85000" lnSpcReduction="20000"/>
          </a:bodyPr>
          <a:lstStyle/>
          <a:p>
            <a:pPr marL="0" indent="0">
              <a:buNone/>
            </a:pPr>
            <a:r>
              <a:rPr lang="en-US" sz="2400" dirty="0" smtClean="0"/>
              <a:t>The </a:t>
            </a:r>
            <a:r>
              <a:rPr lang="en-US" sz="2400" dirty="0"/>
              <a:t>majority of </a:t>
            </a:r>
            <a:r>
              <a:rPr lang="en-US" sz="2400" dirty="0" smtClean="0"/>
              <a:t>successful FR Census employees:</a:t>
            </a:r>
            <a:endParaRPr lang="en-US" sz="2400" dirty="0"/>
          </a:p>
          <a:p>
            <a:r>
              <a:rPr lang="en-US" sz="2400" dirty="0" smtClean="0"/>
              <a:t>1</a:t>
            </a:r>
            <a:r>
              <a:rPr lang="en-US" sz="2400" dirty="0"/>
              <a:t>+ </a:t>
            </a:r>
            <a:r>
              <a:rPr lang="en-US" sz="2400" dirty="0" smtClean="0"/>
              <a:t>years working </a:t>
            </a:r>
            <a:r>
              <a:rPr lang="en-US" sz="2400" dirty="0"/>
              <a:t>a Full-Time Census Survey, </a:t>
            </a:r>
            <a:r>
              <a:rPr lang="en-US" sz="2400" dirty="0" smtClean="0"/>
              <a:t>up to 2600 question </a:t>
            </a:r>
            <a:r>
              <a:rPr lang="en-US" sz="2400" dirty="0"/>
              <a:t>voluntary </a:t>
            </a:r>
            <a:r>
              <a:rPr lang="en-US" sz="2400" dirty="0" smtClean="0"/>
              <a:t>survey.</a:t>
            </a:r>
          </a:p>
          <a:p>
            <a:r>
              <a:rPr lang="en-US" sz="2400" dirty="0" smtClean="0"/>
              <a:t>Are knowledgeable and can communicate comfortably with  </a:t>
            </a:r>
            <a:r>
              <a:rPr lang="en-US" sz="2400" dirty="0"/>
              <a:t>with all </a:t>
            </a:r>
            <a:r>
              <a:rPr lang="en-US" sz="2400" dirty="0" smtClean="0"/>
              <a:t>populations. </a:t>
            </a:r>
          </a:p>
          <a:p>
            <a:r>
              <a:rPr lang="en-US" sz="2400" dirty="0" smtClean="0"/>
              <a:t>Can convince randomly selected respondents to answer personal questions.</a:t>
            </a:r>
          </a:p>
          <a:p>
            <a:r>
              <a:rPr lang="en-US" sz="2400" dirty="0" smtClean="0"/>
              <a:t>Can explain financial information and field important questions.</a:t>
            </a:r>
            <a:endParaRPr lang="en-US" sz="2400" dirty="0"/>
          </a:p>
          <a:p>
            <a:r>
              <a:rPr lang="en-US" sz="2400" dirty="0" smtClean="0"/>
              <a:t>Are comfortable reading from a screen verbatim with poorly-worded questions</a:t>
            </a:r>
          </a:p>
          <a:p>
            <a:r>
              <a:rPr lang="en-US" sz="2400" dirty="0" smtClean="0"/>
              <a:t>Have the same computer and typing skills as everyone in HQ. And can easily work in a technical and tech environment.</a:t>
            </a:r>
          </a:p>
          <a:p>
            <a:r>
              <a:rPr lang="en-US" sz="2400" dirty="0" smtClean="0"/>
              <a:t>Believe </a:t>
            </a:r>
            <a:r>
              <a:rPr lang="en-US" sz="2400" dirty="0"/>
              <a:t>in the work they do and Census </a:t>
            </a:r>
            <a:r>
              <a:rPr lang="en-US" sz="2400" dirty="0" smtClean="0"/>
              <a:t>Mission.</a:t>
            </a:r>
            <a:endParaRPr lang="en-US" sz="2400" dirty="0"/>
          </a:p>
          <a:p>
            <a:r>
              <a:rPr lang="en-US" sz="2400" dirty="0"/>
              <a:t>Strong work </a:t>
            </a:r>
            <a:r>
              <a:rPr lang="en-US" sz="2400" dirty="0" smtClean="0"/>
              <a:t>ethic.</a:t>
            </a:r>
          </a:p>
          <a:p>
            <a:r>
              <a:rPr lang="en-US" sz="2400" dirty="0"/>
              <a:t>Over the age of 40-years </a:t>
            </a:r>
            <a:r>
              <a:rPr lang="en-US" sz="2400" dirty="0" smtClean="0"/>
              <a:t>and/or </a:t>
            </a:r>
            <a:r>
              <a:rPr lang="en-US" sz="2400" dirty="0"/>
              <a:t>female</a:t>
            </a:r>
            <a:r>
              <a:rPr lang="en-US" sz="2400" dirty="0" smtClean="0"/>
              <a:t>. </a:t>
            </a:r>
            <a:r>
              <a:rPr lang="en-US" sz="2400" b="1" dirty="0"/>
              <a:t>disparate impact</a:t>
            </a:r>
            <a:endParaRPr lang="en-US" sz="2400" dirty="0"/>
          </a:p>
          <a:p>
            <a:pPr marL="0" indent="0">
              <a:buNone/>
            </a:pPr>
            <a:endParaRPr lang="en-US" sz="2400" dirty="0"/>
          </a:p>
          <a:p>
            <a:pPr lvl="1"/>
            <a:endParaRPr lang="en-US" sz="2000" dirty="0"/>
          </a:p>
        </p:txBody>
      </p:sp>
      <p:sp>
        <p:nvSpPr>
          <p:cNvPr id="6"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17</a:t>
            </a:fld>
            <a:endParaRPr lang="en-US" dirty="0" smtClean="0"/>
          </a:p>
        </p:txBody>
      </p:sp>
      <p:sp>
        <p:nvSpPr>
          <p:cNvPr id="4" name="TextBox 3"/>
          <p:cNvSpPr txBox="1"/>
          <p:nvPr/>
        </p:nvSpPr>
        <p:spPr>
          <a:xfrm>
            <a:off x="457200" y="6248400"/>
            <a:ext cx="3849131" cy="215444"/>
          </a:xfrm>
          <a:prstGeom prst="rect">
            <a:avLst/>
          </a:prstGeom>
          <a:noFill/>
        </p:spPr>
        <p:txBody>
          <a:bodyPr wrap="none" rtlCol="0">
            <a:spAutoFit/>
          </a:bodyPr>
          <a:lstStyle/>
          <a:p>
            <a:r>
              <a:rPr lang="en-US" sz="800" dirty="0"/>
              <a:t>https://www.opm.gov/policy-data-oversight/pay-leave/pay-systems/general-schedule/</a:t>
            </a:r>
          </a:p>
        </p:txBody>
      </p:sp>
    </p:spTree>
    <p:extLst>
      <p:ext uri="{BB962C8B-B14F-4D97-AF65-F5344CB8AC3E}">
        <p14:creationId xmlns:p14="http://schemas.microsoft.com/office/powerpoint/2010/main" val="813876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a:t>
            </a:r>
            <a:r>
              <a:rPr lang="en-US" b="1" dirty="0"/>
              <a:t>is Hard To Count (HTC</a:t>
            </a:r>
            <a:r>
              <a:rPr lang="en-US" b="1" dirty="0" smtClean="0"/>
              <a:t>)?</a:t>
            </a:r>
            <a:endParaRPr lang="en-US" b="1" dirty="0"/>
          </a:p>
        </p:txBody>
      </p:sp>
      <p:sp>
        <p:nvSpPr>
          <p:cNvPr id="3" name="Content Placeholder 2"/>
          <p:cNvSpPr>
            <a:spLocks noGrp="1"/>
          </p:cNvSpPr>
          <p:nvPr>
            <p:ph idx="1"/>
          </p:nvPr>
        </p:nvSpPr>
        <p:spPr>
          <a:xfrm>
            <a:off x="457200" y="1600201"/>
            <a:ext cx="8229600" cy="3886200"/>
          </a:xfrm>
        </p:spPr>
        <p:txBody>
          <a:bodyPr>
            <a:normAutofit/>
          </a:bodyPr>
          <a:lstStyle/>
          <a:p>
            <a:pPr marL="0" indent="0">
              <a:buNone/>
            </a:pPr>
            <a:r>
              <a:rPr lang="en-US" dirty="0"/>
              <a:t>A Census tract is considered </a:t>
            </a:r>
            <a:r>
              <a:rPr lang="en-US" dirty="0" smtClean="0"/>
              <a:t>Hard-to-Count </a:t>
            </a:r>
            <a:r>
              <a:rPr lang="en-US" dirty="0"/>
              <a:t>(HTC) if its Self-Response Rate in the </a:t>
            </a:r>
            <a:r>
              <a:rPr lang="en-US" dirty="0" smtClean="0"/>
              <a:t>Decennial Census </a:t>
            </a:r>
            <a:r>
              <a:rPr lang="en-US" dirty="0"/>
              <a:t>was 73% or less. </a:t>
            </a:r>
          </a:p>
          <a:p>
            <a:pPr marL="0" indent="0">
              <a:buNone/>
            </a:pPr>
            <a:endParaRPr lang="en-US" dirty="0"/>
          </a:p>
          <a:p>
            <a:pPr marL="0" indent="0" algn="ctr">
              <a:buNone/>
            </a:pPr>
            <a:r>
              <a:rPr lang="en-US" b="1" dirty="0"/>
              <a:t>Low self-response rate = Hard To </a:t>
            </a:r>
            <a:r>
              <a:rPr lang="en-US" b="1" dirty="0" smtClean="0"/>
              <a:t>Count (HTC)</a:t>
            </a:r>
            <a:endParaRPr lang="en-US"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18</a:t>
            </a:fld>
            <a:endParaRPr lang="en-US" dirty="0" smtClean="0"/>
          </a:p>
        </p:txBody>
      </p:sp>
    </p:spTree>
    <p:extLst>
      <p:ext uri="{BB962C8B-B14F-4D97-AF65-F5344CB8AC3E}">
        <p14:creationId xmlns:p14="http://schemas.microsoft.com/office/powerpoint/2010/main" val="2412875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Identifying Hard To Count (HTC</a:t>
            </a:r>
            <a:r>
              <a:rPr lang="en-US" b="1" dirty="0" smtClean="0"/>
              <a:t>)</a:t>
            </a:r>
            <a:endParaRPr lang="en-US" b="1" dirty="0"/>
          </a:p>
        </p:txBody>
      </p:sp>
      <p:sp>
        <p:nvSpPr>
          <p:cNvPr id="3" name="Content Placeholder 2"/>
          <p:cNvSpPr>
            <a:spLocks noGrp="1"/>
          </p:cNvSpPr>
          <p:nvPr>
            <p:ph idx="1"/>
          </p:nvPr>
        </p:nvSpPr>
        <p:spPr/>
        <p:txBody>
          <a:bodyPr>
            <a:normAutofit lnSpcReduction="10000"/>
          </a:bodyPr>
          <a:lstStyle/>
          <a:p>
            <a:r>
              <a:rPr lang="en-US" sz="1400" dirty="0"/>
              <a:t>Young </a:t>
            </a:r>
            <a:r>
              <a:rPr lang="en-US" sz="1400" dirty="0" smtClean="0"/>
              <a:t>Children </a:t>
            </a:r>
          </a:p>
          <a:p>
            <a:r>
              <a:rPr lang="en-US" sz="1400" dirty="0" smtClean="0"/>
              <a:t>Complex </a:t>
            </a:r>
            <a:r>
              <a:rPr lang="en-US" sz="1400" dirty="0"/>
              <a:t>Households</a:t>
            </a:r>
          </a:p>
          <a:p>
            <a:r>
              <a:rPr lang="en-US" sz="1400" dirty="0"/>
              <a:t>Anti-government </a:t>
            </a:r>
            <a:endParaRPr lang="en-US" sz="1400" dirty="0" smtClean="0"/>
          </a:p>
          <a:p>
            <a:r>
              <a:rPr lang="en-US" sz="1400" dirty="0" smtClean="0"/>
              <a:t>Short-term renters</a:t>
            </a:r>
            <a:endParaRPr lang="en-US" sz="1400" dirty="0"/>
          </a:p>
          <a:p>
            <a:r>
              <a:rPr lang="en-US" sz="1400" dirty="0"/>
              <a:t>Migrants </a:t>
            </a:r>
          </a:p>
          <a:p>
            <a:r>
              <a:rPr lang="en-US" sz="1400" dirty="0" smtClean="0"/>
              <a:t>Minorities </a:t>
            </a:r>
            <a:endParaRPr lang="en-US" sz="1400" dirty="0"/>
          </a:p>
          <a:p>
            <a:r>
              <a:rPr lang="en-US" sz="1400" dirty="0"/>
              <a:t>Dense urban areas</a:t>
            </a:r>
          </a:p>
          <a:p>
            <a:r>
              <a:rPr lang="en-US" sz="1400" dirty="0"/>
              <a:t>Informal </a:t>
            </a:r>
            <a:r>
              <a:rPr lang="en-US" sz="1400" dirty="0" smtClean="0"/>
              <a:t>settlements</a:t>
            </a:r>
            <a:endParaRPr lang="en-US" sz="1400" dirty="0"/>
          </a:p>
          <a:p>
            <a:r>
              <a:rPr lang="en-US" sz="1400" dirty="0"/>
              <a:t>Remote and rural</a:t>
            </a:r>
          </a:p>
          <a:p>
            <a:r>
              <a:rPr lang="en-US" sz="1400" dirty="0"/>
              <a:t>Homelessness</a:t>
            </a:r>
          </a:p>
          <a:p>
            <a:r>
              <a:rPr lang="en-US" sz="1400" dirty="0"/>
              <a:t>Disasters</a:t>
            </a:r>
          </a:p>
          <a:p>
            <a:r>
              <a:rPr lang="en-US" sz="1400" dirty="0"/>
              <a:t>Institutions</a:t>
            </a:r>
          </a:p>
          <a:p>
            <a:r>
              <a:rPr lang="en-US" sz="1400" dirty="0"/>
              <a:t>Seafarers and fishers</a:t>
            </a:r>
          </a:p>
          <a:p>
            <a:r>
              <a:rPr lang="en-US" sz="1400" dirty="0"/>
              <a:t>Nomadic and transitory</a:t>
            </a:r>
          </a:p>
          <a:p>
            <a:r>
              <a:rPr lang="en-US" sz="1400" dirty="0"/>
              <a:t>Age, languages, and disabilities </a:t>
            </a:r>
          </a:p>
          <a:p>
            <a:r>
              <a:rPr lang="en-US" sz="1400" dirty="0"/>
              <a:t>Untraditional addresses and seasonal vacancies</a:t>
            </a:r>
          </a:p>
          <a:p>
            <a:r>
              <a:rPr lang="en-US" sz="1400" dirty="0"/>
              <a:t>Sparsely settled areas of Alaska and Maine</a:t>
            </a:r>
          </a:p>
          <a:p>
            <a:r>
              <a:rPr lang="en-US" sz="1400" dirty="0"/>
              <a:t>Only accessible by small plane, off-road vehicles, </a:t>
            </a:r>
            <a:r>
              <a:rPr lang="en-US" sz="1400" dirty="0" smtClean="0"/>
              <a:t>dogsleds </a:t>
            </a:r>
            <a:endParaRPr lang="en-US" sz="1100" dirty="0"/>
          </a:p>
        </p:txBody>
      </p:sp>
      <p:sp>
        <p:nvSpPr>
          <p:cNvPr id="6"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19</a:t>
            </a:fld>
            <a:endParaRPr lang="en-US" dirty="0" smtClean="0"/>
          </a:p>
        </p:txBody>
      </p:sp>
      <p:sp>
        <p:nvSpPr>
          <p:cNvPr id="4" name="TextBox 3"/>
          <p:cNvSpPr txBox="1"/>
          <p:nvPr/>
        </p:nvSpPr>
        <p:spPr>
          <a:xfrm>
            <a:off x="609600" y="6400800"/>
            <a:ext cx="5110694" cy="246221"/>
          </a:xfrm>
          <a:prstGeom prst="rect">
            <a:avLst/>
          </a:prstGeom>
          <a:noFill/>
        </p:spPr>
        <p:txBody>
          <a:bodyPr wrap="none" rtlCol="0">
            <a:spAutoFit/>
          </a:bodyPr>
          <a:lstStyle/>
          <a:p>
            <a:r>
              <a:rPr lang="en-US" sz="1000" dirty="0"/>
              <a:t>https://www.unfpa.org/sites/default/files/resource-pdf/Hard-to-Count-Populations-Brief.pdf /</a:t>
            </a:r>
          </a:p>
        </p:txBody>
      </p:sp>
    </p:spTree>
    <p:extLst>
      <p:ext uri="{BB962C8B-B14F-4D97-AF65-F5344CB8AC3E}">
        <p14:creationId xmlns:p14="http://schemas.microsoft.com/office/powerpoint/2010/main" val="2543243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Census Mission</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sz="2000" dirty="0"/>
              <a:t>The Census Bureau's mission is to serve as the nation’s leading provider of quality data about its people and </a:t>
            </a:r>
            <a:r>
              <a:rPr lang="en-US" sz="2000" dirty="0" smtClean="0"/>
              <a:t>economy. </a:t>
            </a:r>
          </a:p>
          <a:p>
            <a:pPr marL="0" indent="0" fontAlgn="base">
              <a:buNone/>
            </a:pPr>
            <a:r>
              <a:rPr lang="en-US" sz="2000" dirty="0" smtClean="0"/>
              <a:t>We </a:t>
            </a:r>
            <a:r>
              <a:rPr lang="en-US" sz="2000" dirty="0"/>
              <a:t>honor privacy, protect confidentiality, share our expertise globally, and conduct our work openly.</a:t>
            </a:r>
          </a:p>
          <a:p>
            <a:pPr marL="0" indent="0" fontAlgn="base">
              <a:buNone/>
            </a:pPr>
            <a:r>
              <a:rPr lang="en-US" sz="2000" dirty="0"/>
              <a:t>We are guided on this mission by scientific objectivity, our strong and capable workforce, our devotion to research-based innovation, and our abiding commitment to our customers.</a:t>
            </a:r>
          </a:p>
          <a:p>
            <a:pPr marL="0" indent="0">
              <a:buNone/>
            </a:pPr>
            <a:endParaRPr lang="en-US" b="1" dirty="0" smtClean="0"/>
          </a:p>
          <a:p>
            <a:pPr marL="0" indent="0">
              <a:buNone/>
            </a:pPr>
            <a:r>
              <a:rPr lang="en-US" sz="2200" b="1" dirty="0" smtClean="0"/>
              <a:t>Message </a:t>
            </a:r>
            <a:r>
              <a:rPr lang="en-US" sz="2200" b="1" dirty="0"/>
              <a:t>from the Director</a:t>
            </a:r>
            <a:r>
              <a:rPr lang="en-US" sz="2200" dirty="0"/>
              <a:t>	</a:t>
            </a:r>
            <a:endParaRPr lang="en-US" sz="2200" dirty="0" smtClean="0"/>
          </a:p>
          <a:p>
            <a:pPr marL="0" indent="0" fontAlgn="base">
              <a:buNone/>
            </a:pPr>
            <a:r>
              <a:rPr lang="en-US" sz="2100" dirty="0"/>
              <a:t>We owe it to ourselves and to our nation to think broadly about how we can continue to make significant contributions to our society . </a:t>
            </a:r>
          </a:p>
          <a:p>
            <a:pPr marL="0" indent="0" fontAlgn="base">
              <a:buNone/>
            </a:pPr>
            <a:r>
              <a:rPr lang="en-US" sz="2100" dirty="0"/>
              <a:t>We will do so by embracing the highest level of scientific integrity and transparency, and by using our creativity and innovation by incorporating diverse perspectives.	</a:t>
            </a:r>
          </a:p>
          <a:p>
            <a:pPr marL="0" indent="0" fontAlgn="base">
              <a:buNone/>
            </a:pPr>
            <a:r>
              <a:rPr lang="en-US" sz="2100" dirty="0"/>
              <a:t>	- Robert L. Santos, Director, U .S . Census Bureau </a:t>
            </a:r>
            <a:r>
              <a:rPr lang="en-US" dirty="0"/>
              <a:t>	</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a:t>
            </a:fld>
            <a:endParaRPr lang="en-US" dirty="0" smtClean="0"/>
          </a:p>
        </p:txBody>
      </p:sp>
      <p:sp>
        <p:nvSpPr>
          <p:cNvPr id="4" name="TextBox 3"/>
          <p:cNvSpPr txBox="1"/>
          <p:nvPr/>
        </p:nvSpPr>
        <p:spPr>
          <a:xfrm>
            <a:off x="533400" y="6324600"/>
            <a:ext cx="8077200" cy="307777"/>
          </a:xfrm>
          <a:prstGeom prst="rect">
            <a:avLst/>
          </a:prstGeom>
          <a:noFill/>
        </p:spPr>
        <p:txBody>
          <a:bodyPr wrap="square" rtlCol="0">
            <a:spAutoFit/>
          </a:bodyPr>
          <a:lstStyle/>
          <a:p>
            <a:r>
              <a:rPr lang="en-US" sz="1400" dirty="0"/>
              <a:t>https://www.census.gov/about/what/census-at-a-glance</a:t>
            </a:r>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2</a:t>
            </a:fld>
            <a:endParaRPr lang="en-US" dirty="0" smtClean="0"/>
          </a:p>
        </p:txBody>
      </p:sp>
    </p:spTree>
    <p:extLst>
      <p:ext uri="{BB962C8B-B14F-4D97-AF65-F5344CB8AC3E}">
        <p14:creationId xmlns:p14="http://schemas.microsoft.com/office/powerpoint/2010/main" val="2406523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533400"/>
            <a:ext cx="8229600" cy="55927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US" sz="6000" dirty="0"/>
          </a:p>
          <a:p>
            <a:pPr marL="0" indent="0" algn="ctr">
              <a:buFont typeface="Arial" panose="020B0604020202020204" pitchFamily="34" charset="0"/>
              <a:buNone/>
            </a:pPr>
            <a:r>
              <a:rPr lang="en-US" sz="6000" b="1" dirty="0"/>
              <a:t>What </a:t>
            </a:r>
            <a:r>
              <a:rPr lang="en-US" sz="6000" b="1" dirty="0" smtClean="0"/>
              <a:t>does </a:t>
            </a:r>
            <a:r>
              <a:rPr lang="en-US" sz="6000" b="1" dirty="0"/>
              <a:t>the </a:t>
            </a:r>
            <a:r>
              <a:rPr lang="en-US" sz="6000" b="1" dirty="0" smtClean="0"/>
              <a:t>actual HTC </a:t>
            </a:r>
            <a:r>
              <a:rPr lang="en-US" sz="6000" b="1" dirty="0"/>
              <a:t>data from the 2020 </a:t>
            </a:r>
            <a:r>
              <a:rPr lang="en-US" sz="6000" b="1" dirty="0" smtClean="0"/>
              <a:t>Census reveal?</a:t>
            </a:r>
            <a:endParaRPr lang="en-US" sz="6000" b="1" dirty="0"/>
          </a:p>
          <a:p>
            <a:pPr marL="0" indent="0" algn="ctr">
              <a:buFont typeface="Arial" panose="020B0604020202020204" pitchFamily="34" charset="0"/>
              <a:buNone/>
            </a:pPr>
            <a:endParaRPr lang="en-US" sz="1600" dirty="0"/>
          </a:p>
          <a:p>
            <a:endParaRPr lang="en-US" dirty="0"/>
          </a:p>
        </p:txBody>
      </p:sp>
      <p:sp>
        <p:nvSpPr>
          <p:cNvPr id="4"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20</a:t>
            </a:fld>
            <a:endParaRPr lang="en-US" dirty="0" smtClean="0"/>
          </a:p>
        </p:txBody>
      </p:sp>
      <p:sp>
        <p:nvSpPr>
          <p:cNvPr id="5" name="TextBox 4"/>
          <p:cNvSpPr txBox="1"/>
          <p:nvPr/>
        </p:nvSpPr>
        <p:spPr>
          <a:xfrm>
            <a:off x="457200" y="6019800"/>
            <a:ext cx="8153400" cy="369332"/>
          </a:xfrm>
          <a:prstGeom prst="rect">
            <a:avLst/>
          </a:prstGeom>
          <a:noFill/>
        </p:spPr>
        <p:txBody>
          <a:bodyPr wrap="square" rtlCol="0">
            <a:spAutoFit/>
          </a:bodyPr>
          <a:lstStyle/>
          <a:p>
            <a:pPr algn="ctr"/>
            <a:r>
              <a:rPr lang="en-US" dirty="0" smtClean="0"/>
              <a:t>HTC was not refuted by HQ</a:t>
            </a:r>
            <a:endParaRPr lang="en-US" dirty="0"/>
          </a:p>
        </p:txBody>
      </p:sp>
    </p:spTree>
    <p:extLst>
      <p:ext uri="{BB962C8B-B14F-4D97-AF65-F5344CB8AC3E}">
        <p14:creationId xmlns:p14="http://schemas.microsoft.com/office/powerpoint/2010/main" val="2457811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Visualization </a:t>
            </a:r>
            <a:r>
              <a:rPr lang="en-US"/>
              <a:t>of 2020 Self-Response </a:t>
            </a:r>
            <a:r>
              <a:rPr lang="en-US" dirty="0"/>
              <a:t>Rates of NYRO by County</a:t>
            </a:r>
          </a:p>
        </p:txBody>
      </p:sp>
      <p:sp>
        <p:nvSpPr>
          <p:cNvPr id="1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21</a:t>
            </a:fld>
            <a:endParaRPr lang="en-US"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9768" t="7060"/>
          <a:stretch/>
        </p:blipFill>
        <p:spPr bwMode="auto">
          <a:xfrm>
            <a:off x="228600" y="1853587"/>
            <a:ext cx="4744982" cy="41696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810000" y="2286000"/>
            <a:ext cx="2019300" cy="36385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a:xfrm>
            <a:off x="6324600" y="1905000"/>
            <a:ext cx="2514600" cy="1815882"/>
          </a:xfrm>
          <a:prstGeom prst="rect">
            <a:avLst/>
          </a:prstGeom>
          <a:noFill/>
        </p:spPr>
        <p:txBody>
          <a:bodyPr wrap="square" rtlCol="0">
            <a:spAutoFit/>
          </a:bodyPr>
          <a:lstStyle/>
          <a:p>
            <a:r>
              <a:rPr lang="en-US" sz="1400" b="1" dirty="0"/>
              <a:t>The darker the blue the higher the self-response rate. </a:t>
            </a:r>
            <a:br>
              <a:rPr lang="en-US" sz="1400" b="1" dirty="0"/>
            </a:br>
            <a:r>
              <a:rPr lang="en-US" sz="1400" b="1" dirty="0"/>
              <a:t>Not HTC.</a:t>
            </a:r>
          </a:p>
          <a:p>
            <a:endParaRPr lang="en-US" sz="1400" b="1" dirty="0"/>
          </a:p>
          <a:p>
            <a:r>
              <a:rPr lang="en-US" sz="1400" b="1" dirty="0"/>
              <a:t>Light Blue, White, Shades of orange represent a low self- response rate. </a:t>
            </a:r>
            <a:br>
              <a:rPr lang="en-US" sz="1400" b="1" dirty="0"/>
            </a:br>
            <a:r>
              <a:rPr lang="en-US" sz="1400" b="1" dirty="0"/>
              <a:t>Yes HTC.</a:t>
            </a:r>
          </a:p>
        </p:txBody>
      </p:sp>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1828800"/>
            <a:ext cx="305601" cy="19936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2438400" y="6248400"/>
            <a:ext cx="4490717" cy="369332"/>
          </a:xfrm>
          <a:prstGeom prst="rect">
            <a:avLst/>
          </a:prstGeom>
        </p:spPr>
        <p:txBody>
          <a:bodyPr wrap="none">
            <a:spAutoFit/>
          </a:bodyPr>
          <a:lstStyle/>
          <a:p>
            <a:r>
              <a:rPr lang="en-US" dirty="0"/>
              <a:t>https://www.censushardtocountmaps2020.us</a:t>
            </a:r>
          </a:p>
        </p:txBody>
      </p:sp>
      <p:sp>
        <p:nvSpPr>
          <p:cNvPr id="12" name="TextBox 11"/>
          <p:cNvSpPr txBox="1"/>
          <p:nvPr/>
        </p:nvSpPr>
        <p:spPr>
          <a:xfrm>
            <a:off x="6328449" y="3938401"/>
            <a:ext cx="2523319" cy="1815882"/>
          </a:xfrm>
          <a:prstGeom prst="rect">
            <a:avLst/>
          </a:prstGeom>
          <a:noFill/>
        </p:spPr>
        <p:txBody>
          <a:bodyPr wrap="none" rtlCol="0">
            <a:spAutoFit/>
          </a:bodyPr>
          <a:lstStyle/>
          <a:p>
            <a:r>
              <a:rPr lang="en-US" sz="1400" b="1" u="sng" dirty="0">
                <a:solidFill>
                  <a:schemeClr val="accent6">
                    <a:lumMod val="50000"/>
                  </a:schemeClr>
                </a:solidFill>
              </a:rPr>
              <a:t>Lowest Response Rates are HTC</a:t>
            </a:r>
          </a:p>
          <a:p>
            <a:r>
              <a:rPr lang="en-US" sz="1400" b="1" dirty="0">
                <a:solidFill>
                  <a:schemeClr val="accent6">
                    <a:lumMod val="50000"/>
                  </a:schemeClr>
                </a:solidFill>
              </a:rPr>
              <a:t>Maine</a:t>
            </a:r>
          </a:p>
          <a:p>
            <a:r>
              <a:rPr lang="en-US" sz="1400" b="1" dirty="0">
                <a:solidFill>
                  <a:schemeClr val="accent6">
                    <a:lumMod val="50000"/>
                  </a:schemeClr>
                </a:solidFill>
              </a:rPr>
              <a:t>Upstate </a:t>
            </a:r>
            <a:r>
              <a:rPr lang="en-US" sz="1400" b="1" dirty="0" smtClean="0">
                <a:solidFill>
                  <a:schemeClr val="accent6">
                    <a:lumMod val="50000"/>
                  </a:schemeClr>
                </a:solidFill>
              </a:rPr>
              <a:t>NY</a:t>
            </a:r>
            <a:endParaRPr lang="en-US" sz="1400" b="1" dirty="0">
              <a:solidFill>
                <a:schemeClr val="accent6">
                  <a:lumMod val="50000"/>
                </a:schemeClr>
              </a:solidFill>
            </a:endParaRPr>
          </a:p>
          <a:p>
            <a:r>
              <a:rPr lang="en-US" sz="1400" b="1" dirty="0">
                <a:solidFill>
                  <a:schemeClr val="accent6">
                    <a:lumMod val="50000"/>
                  </a:schemeClr>
                </a:solidFill>
              </a:rPr>
              <a:t>Vermont </a:t>
            </a:r>
            <a:endParaRPr lang="en-US" sz="1400" b="1" dirty="0" smtClean="0">
              <a:solidFill>
                <a:schemeClr val="accent6">
                  <a:lumMod val="50000"/>
                </a:schemeClr>
              </a:solidFill>
            </a:endParaRPr>
          </a:p>
          <a:p>
            <a:endParaRPr lang="en-US" sz="1400" b="1" dirty="0">
              <a:solidFill>
                <a:schemeClr val="accent6">
                  <a:lumMod val="50000"/>
                </a:schemeClr>
              </a:solidFill>
            </a:endParaRPr>
          </a:p>
          <a:p>
            <a:r>
              <a:rPr lang="en-US" sz="1400" b="1" dirty="0">
                <a:solidFill>
                  <a:schemeClr val="accent6">
                    <a:lumMod val="50000"/>
                  </a:schemeClr>
                </a:solidFill>
              </a:rPr>
              <a:t>Those areas are all</a:t>
            </a:r>
          </a:p>
          <a:p>
            <a:r>
              <a:rPr lang="en-US" sz="1400" b="1" dirty="0">
                <a:solidFill>
                  <a:schemeClr val="accent6">
                    <a:lumMod val="50000"/>
                  </a:schemeClr>
                </a:solidFill>
              </a:rPr>
              <a:t>mislabeled </a:t>
            </a:r>
            <a:r>
              <a:rPr lang="en-US" sz="1400" b="1" dirty="0" smtClean="0">
                <a:solidFill>
                  <a:schemeClr val="accent6">
                    <a:lumMod val="50000"/>
                  </a:schemeClr>
                </a:solidFill>
              </a:rPr>
              <a:t>with GS-4</a:t>
            </a:r>
            <a:br>
              <a:rPr lang="en-US" sz="1400" b="1" dirty="0" smtClean="0">
                <a:solidFill>
                  <a:schemeClr val="accent6">
                    <a:lumMod val="50000"/>
                  </a:schemeClr>
                </a:solidFill>
              </a:rPr>
            </a:br>
            <a:r>
              <a:rPr lang="en-US" sz="1400" b="1" dirty="0" smtClean="0">
                <a:solidFill>
                  <a:schemeClr val="accent6">
                    <a:lumMod val="50000"/>
                  </a:schemeClr>
                </a:solidFill>
              </a:rPr>
              <a:t>promotion status</a:t>
            </a:r>
            <a:endParaRPr lang="en-US" dirty="0">
              <a:solidFill>
                <a:schemeClr val="accent6">
                  <a:lumMod val="50000"/>
                </a:schemeClr>
              </a:solidFill>
            </a:endParaRPr>
          </a:p>
        </p:txBody>
      </p:sp>
      <p:sp>
        <p:nvSpPr>
          <p:cNvPr id="13" name="TextBox 12"/>
          <p:cNvSpPr txBox="1"/>
          <p:nvPr/>
        </p:nvSpPr>
        <p:spPr>
          <a:xfrm>
            <a:off x="457200" y="1784866"/>
            <a:ext cx="5181600" cy="369332"/>
          </a:xfrm>
          <a:prstGeom prst="rect">
            <a:avLst/>
          </a:prstGeom>
          <a:noFill/>
        </p:spPr>
        <p:txBody>
          <a:bodyPr wrap="square" rtlCol="0">
            <a:spAutoFit/>
          </a:bodyPr>
          <a:lstStyle/>
          <a:p>
            <a:r>
              <a:rPr lang="en-US" dirty="0"/>
              <a:t>HTC = lighter blues, whites and all shades of orange</a:t>
            </a:r>
          </a:p>
        </p:txBody>
      </p:sp>
      <p:sp>
        <p:nvSpPr>
          <p:cNvPr id="3" name="Rectangle 2"/>
          <p:cNvSpPr/>
          <p:nvPr/>
        </p:nvSpPr>
        <p:spPr>
          <a:xfrm>
            <a:off x="3810000" y="3568916"/>
            <a:ext cx="2019300" cy="317284"/>
          </a:xfrm>
          <a:prstGeom prst="rect">
            <a:avLst/>
          </a:prstGeom>
          <a:no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451877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HTC = Lighter Blues, Whites and Shades of Orange</a:t>
            </a:r>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22</a:t>
            </a:fld>
            <a:endParaRPr lang="en-US" dirty="0" smtClean="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9768" t="7060"/>
          <a:stretch/>
        </p:blipFill>
        <p:spPr bwMode="auto">
          <a:xfrm>
            <a:off x="228600" y="1853587"/>
            <a:ext cx="4744982" cy="41696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2438400" y="6248400"/>
            <a:ext cx="4490717" cy="369332"/>
          </a:xfrm>
          <a:prstGeom prst="rect">
            <a:avLst/>
          </a:prstGeom>
        </p:spPr>
        <p:txBody>
          <a:bodyPr wrap="none">
            <a:spAutoFit/>
          </a:bodyPr>
          <a:lstStyle/>
          <a:p>
            <a:r>
              <a:rPr lang="en-US" dirty="0"/>
              <a:t>https://www.censushardtocountmaps2020.us</a:t>
            </a:r>
          </a:p>
        </p:txBody>
      </p:sp>
      <p:sp>
        <p:nvSpPr>
          <p:cNvPr id="12" name="TextBox 11"/>
          <p:cNvSpPr txBox="1"/>
          <p:nvPr/>
        </p:nvSpPr>
        <p:spPr>
          <a:xfrm>
            <a:off x="5160427" y="1853587"/>
            <a:ext cx="3595087" cy="4985980"/>
          </a:xfrm>
          <a:prstGeom prst="rect">
            <a:avLst/>
          </a:prstGeom>
          <a:noFill/>
        </p:spPr>
        <p:txBody>
          <a:bodyPr wrap="none" rtlCol="0">
            <a:spAutoFit/>
          </a:bodyPr>
          <a:lstStyle/>
          <a:p>
            <a:r>
              <a:rPr lang="en-US" sz="2000" b="1" u="sng" dirty="0">
                <a:solidFill>
                  <a:schemeClr val="accent6">
                    <a:lumMod val="50000"/>
                  </a:schemeClr>
                </a:solidFill>
              </a:rPr>
              <a:t>Lowest Response Rates are </a:t>
            </a:r>
            <a:r>
              <a:rPr lang="en-US" sz="2000" b="1" u="sng" dirty="0" smtClean="0">
                <a:solidFill>
                  <a:schemeClr val="accent6">
                    <a:lumMod val="50000"/>
                  </a:schemeClr>
                </a:solidFill>
              </a:rPr>
              <a:t>HTC </a:t>
            </a:r>
          </a:p>
          <a:p>
            <a:r>
              <a:rPr lang="en-US" sz="2000" b="1" u="sng" dirty="0" smtClean="0">
                <a:solidFill>
                  <a:schemeClr val="accent6">
                    <a:lumMod val="50000"/>
                  </a:schemeClr>
                </a:solidFill>
              </a:rPr>
              <a:t>Light Blue, White, and </a:t>
            </a:r>
          </a:p>
          <a:p>
            <a:r>
              <a:rPr lang="en-US" sz="2000" b="1" u="sng" dirty="0" smtClean="0">
                <a:solidFill>
                  <a:schemeClr val="accent6">
                    <a:lumMod val="50000"/>
                  </a:schemeClr>
                </a:solidFill>
              </a:rPr>
              <a:t>shades of Orange</a:t>
            </a:r>
            <a:endParaRPr lang="en-US" sz="2000" b="1" u="sng" dirty="0">
              <a:solidFill>
                <a:schemeClr val="accent6">
                  <a:lumMod val="50000"/>
                </a:schemeClr>
              </a:solidFill>
            </a:endParaRPr>
          </a:p>
          <a:p>
            <a:r>
              <a:rPr lang="en-US" sz="2000" b="1" dirty="0" smtClean="0">
                <a:solidFill>
                  <a:schemeClr val="accent6">
                    <a:lumMod val="50000"/>
                  </a:schemeClr>
                </a:solidFill>
              </a:rPr>
              <a:t>-Maine</a:t>
            </a:r>
            <a:endParaRPr lang="en-US" sz="2000" b="1" dirty="0">
              <a:solidFill>
                <a:schemeClr val="accent6">
                  <a:lumMod val="50000"/>
                </a:schemeClr>
              </a:solidFill>
            </a:endParaRPr>
          </a:p>
          <a:p>
            <a:r>
              <a:rPr lang="en-US" sz="2000" b="1" dirty="0" smtClean="0">
                <a:solidFill>
                  <a:schemeClr val="accent6">
                    <a:lumMod val="50000"/>
                  </a:schemeClr>
                </a:solidFill>
              </a:rPr>
              <a:t>-Upstate </a:t>
            </a:r>
            <a:r>
              <a:rPr lang="en-US" sz="2000" b="1" dirty="0">
                <a:solidFill>
                  <a:schemeClr val="accent6">
                    <a:lumMod val="50000"/>
                  </a:schemeClr>
                </a:solidFill>
              </a:rPr>
              <a:t>New York</a:t>
            </a:r>
          </a:p>
          <a:p>
            <a:r>
              <a:rPr lang="en-US" sz="2000" b="1" dirty="0" smtClean="0">
                <a:solidFill>
                  <a:schemeClr val="accent6">
                    <a:lumMod val="50000"/>
                  </a:schemeClr>
                </a:solidFill>
              </a:rPr>
              <a:t>-Vermont </a:t>
            </a:r>
            <a:endParaRPr lang="en-US" sz="2000" b="1" dirty="0">
              <a:solidFill>
                <a:schemeClr val="accent6">
                  <a:lumMod val="50000"/>
                </a:schemeClr>
              </a:solidFill>
            </a:endParaRPr>
          </a:p>
          <a:p>
            <a:r>
              <a:rPr lang="en-US" sz="2000" b="1" u="sng" dirty="0" smtClean="0">
                <a:solidFill>
                  <a:schemeClr val="accent6">
                    <a:lumMod val="50000"/>
                  </a:schemeClr>
                </a:solidFill>
              </a:rPr>
              <a:t>Those </a:t>
            </a:r>
            <a:r>
              <a:rPr lang="en-US" sz="2000" b="1" u="sng" dirty="0">
                <a:solidFill>
                  <a:schemeClr val="accent6">
                    <a:lumMod val="50000"/>
                  </a:schemeClr>
                </a:solidFill>
              </a:rPr>
              <a:t>areas are clearly</a:t>
            </a:r>
          </a:p>
          <a:p>
            <a:r>
              <a:rPr lang="en-US" sz="2000" b="1" u="sng" dirty="0">
                <a:solidFill>
                  <a:schemeClr val="accent6">
                    <a:lumMod val="50000"/>
                  </a:schemeClr>
                </a:solidFill>
              </a:rPr>
              <a:t>mislabeled as GS-4 </a:t>
            </a:r>
            <a:endParaRPr lang="en-US" sz="2000" b="1" u="sng" dirty="0" smtClean="0">
              <a:solidFill>
                <a:schemeClr val="accent6">
                  <a:lumMod val="50000"/>
                </a:schemeClr>
              </a:solidFill>
            </a:endParaRPr>
          </a:p>
          <a:p>
            <a:endParaRPr lang="en-US" sz="2000" b="1" dirty="0" smtClean="0">
              <a:solidFill>
                <a:schemeClr val="accent6">
                  <a:lumMod val="50000"/>
                </a:schemeClr>
              </a:solidFill>
            </a:endParaRPr>
          </a:p>
          <a:p>
            <a:r>
              <a:rPr lang="en-US" sz="2000" b="1" dirty="0">
                <a:solidFill>
                  <a:schemeClr val="accent6">
                    <a:lumMod val="50000"/>
                  </a:schemeClr>
                </a:solidFill>
              </a:rPr>
              <a:t>Census website documents </a:t>
            </a:r>
          </a:p>
          <a:p>
            <a:r>
              <a:rPr lang="en-US" sz="2000" b="1" dirty="0">
                <a:solidFill>
                  <a:schemeClr val="accent6">
                    <a:lumMod val="50000"/>
                  </a:schemeClr>
                </a:solidFill>
              </a:rPr>
              <a:t>mention Maine as HTC yet </a:t>
            </a:r>
          </a:p>
          <a:p>
            <a:r>
              <a:rPr lang="en-US" sz="2000" b="1" dirty="0" smtClean="0">
                <a:solidFill>
                  <a:schemeClr val="accent6">
                    <a:lumMod val="50000"/>
                  </a:schemeClr>
                </a:solidFill>
              </a:rPr>
              <a:t>Maine FRs are GS4</a:t>
            </a:r>
            <a:r>
              <a:rPr lang="en-US" sz="2000" b="1" dirty="0">
                <a:solidFill>
                  <a:schemeClr val="accent6">
                    <a:lumMod val="50000"/>
                  </a:schemeClr>
                </a:solidFill>
              </a:rPr>
              <a:t>!</a:t>
            </a:r>
          </a:p>
          <a:p>
            <a:endParaRPr lang="en-US" sz="2000" b="1" dirty="0">
              <a:solidFill>
                <a:schemeClr val="accent6">
                  <a:lumMod val="50000"/>
                </a:schemeClr>
              </a:solidFill>
            </a:endParaRPr>
          </a:p>
          <a:p>
            <a:endParaRPr lang="en-US" sz="2000" b="1" dirty="0"/>
          </a:p>
          <a:p>
            <a:endParaRPr lang="en-US" sz="2000" b="1" dirty="0"/>
          </a:p>
          <a:p>
            <a:endParaRPr lang="en-US" dirty="0"/>
          </a:p>
        </p:txBody>
      </p:sp>
    </p:spTree>
    <p:extLst>
      <p:ext uri="{BB962C8B-B14F-4D97-AF65-F5344CB8AC3E}">
        <p14:creationId xmlns:p14="http://schemas.microsoft.com/office/powerpoint/2010/main" val="2995839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Sample HTC City </a:t>
            </a:r>
            <a:r>
              <a:rPr lang="en-US" b="1" dirty="0" smtClean="0"/>
              <a:t>Comparison</a:t>
            </a:r>
            <a:endParaRPr lang="en-US" b="1" dirty="0"/>
          </a:p>
        </p:txBody>
      </p:sp>
      <p:sp>
        <p:nvSpPr>
          <p:cNvPr id="9"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23</a:t>
            </a:fld>
            <a:endParaRPr lang="en-US" dirty="0" smtClean="0"/>
          </a:p>
        </p:txBody>
      </p:sp>
      <p:sp>
        <p:nvSpPr>
          <p:cNvPr id="11" name="Rectangle 10"/>
          <p:cNvSpPr/>
          <p:nvPr/>
        </p:nvSpPr>
        <p:spPr>
          <a:xfrm>
            <a:off x="2438400" y="6248400"/>
            <a:ext cx="4490717" cy="369332"/>
          </a:xfrm>
          <a:prstGeom prst="rect">
            <a:avLst/>
          </a:prstGeom>
        </p:spPr>
        <p:txBody>
          <a:bodyPr wrap="none">
            <a:spAutoFit/>
          </a:bodyPr>
          <a:lstStyle/>
          <a:p>
            <a:r>
              <a:rPr lang="en-US" dirty="0"/>
              <a:t>https://www.censushardtocountmaps2020.us</a:t>
            </a:r>
          </a:p>
        </p:txBody>
      </p:sp>
      <p:sp>
        <p:nvSpPr>
          <p:cNvPr id="12" name="TextBox 11"/>
          <p:cNvSpPr txBox="1"/>
          <p:nvPr/>
        </p:nvSpPr>
        <p:spPr>
          <a:xfrm>
            <a:off x="5160427" y="1853587"/>
            <a:ext cx="184731" cy="984885"/>
          </a:xfrm>
          <a:prstGeom prst="rect">
            <a:avLst/>
          </a:prstGeom>
          <a:noFill/>
        </p:spPr>
        <p:txBody>
          <a:bodyPr wrap="none" rtlCol="0">
            <a:spAutoFit/>
          </a:bodyPr>
          <a:lstStyle/>
          <a:p>
            <a:endParaRPr lang="en-US" sz="2000" b="1" dirty="0"/>
          </a:p>
          <a:p>
            <a:endParaRPr lang="en-US" sz="2000" b="1" dirty="0"/>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758" y="2209800"/>
            <a:ext cx="3419475" cy="333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457575" cy="333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584093" y="1690136"/>
            <a:ext cx="7315200" cy="369332"/>
          </a:xfrm>
          <a:prstGeom prst="rect">
            <a:avLst/>
          </a:prstGeom>
          <a:noFill/>
        </p:spPr>
        <p:txBody>
          <a:bodyPr wrap="square" rtlCol="0">
            <a:spAutoFit/>
          </a:bodyPr>
          <a:lstStyle/>
          <a:p>
            <a:r>
              <a:rPr lang="en-US" dirty="0" smtClean="0"/>
              <a:t>               </a:t>
            </a:r>
            <a:r>
              <a:rPr lang="en-US" b="1" dirty="0" smtClean="0"/>
              <a:t>Forever  GS-4  </a:t>
            </a:r>
            <a:r>
              <a:rPr lang="en-US" dirty="0" smtClean="0"/>
              <a:t>FSA</a:t>
            </a:r>
            <a:r>
              <a:rPr lang="en-US" b="1" dirty="0" smtClean="0"/>
              <a:t> </a:t>
            </a:r>
            <a:r>
              <a:rPr lang="en-US" dirty="0" smtClean="0"/>
              <a:t>7354                            </a:t>
            </a:r>
            <a:r>
              <a:rPr lang="en-US" b="1" dirty="0" smtClean="0"/>
              <a:t>Hired at GS-5 </a:t>
            </a:r>
            <a:r>
              <a:rPr lang="en-US" dirty="0" smtClean="0"/>
              <a:t>FSA 7353</a:t>
            </a:r>
            <a:endParaRPr lang="en-US" dirty="0"/>
          </a:p>
        </p:txBody>
      </p:sp>
    </p:spTree>
    <p:extLst>
      <p:ext uri="{BB962C8B-B14F-4D97-AF65-F5344CB8AC3E}">
        <p14:creationId xmlns:p14="http://schemas.microsoft.com/office/powerpoint/2010/main" val="3183308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Sample HTC City Comparison</a:t>
            </a:r>
          </a:p>
        </p:txBody>
      </p:sp>
      <p:sp>
        <p:nvSpPr>
          <p:cNvPr id="9"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24</a:t>
            </a:fld>
            <a:endParaRPr lang="en-US" dirty="0" smtClean="0"/>
          </a:p>
        </p:txBody>
      </p:sp>
      <p:sp>
        <p:nvSpPr>
          <p:cNvPr id="11" name="Rectangle 10"/>
          <p:cNvSpPr/>
          <p:nvPr/>
        </p:nvSpPr>
        <p:spPr>
          <a:xfrm>
            <a:off x="2438400" y="6248400"/>
            <a:ext cx="4490717" cy="369332"/>
          </a:xfrm>
          <a:prstGeom prst="rect">
            <a:avLst/>
          </a:prstGeom>
        </p:spPr>
        <p:txBody>
          <a:bodyPr wrap="none">
            <a:spAutoFit/>
          </a:bodyPr>
          <a:lstStyle/>
          <a:p>
            <a:r>
              <a:rPr lang="en-US" dirty="0"/>
              <a:t>https://www.censushardtocountmaps2020.us</a:t>
            </a:r>
          </a:p>
        </p:txBody>
      </p:sp>
      <p:sp>
        <p:nvSpPr>
          <p:cNvPr id="12" name="TextBox 11"/>
          <p:cNvSpPr txBox="1"/>
          <p:nvPr/>
        </p:nvSpPr>
        <p:spPr>
          <a:xfrm>
            <a:off x="5160427" y="1853587"/>
            <a:ext cx="184731" cy="984885"/>
          </a:xfrm>
          <a:prstGeom prst="rect">
            <a:avLst/>
          </a:prstGeom>
          <a:noFill/>
        </p:spPr>
        <p:txBody>
          <a:bodyPr wrap="none" rtlCol="0">
            <a:spAutoFit/>
          </a:bodyPr>
          <a:lstStyle/>
          <a:p>
            <a:endParaRPr lang="en-US" sz="2000" b="1" dirty="0"/>
          </a:p>
          <a:p>
            <a:endParaRPr lang="en-US" sz="2000" b="1" dirty="0"/>
          </a:p>
          <a:p>
            <a:endParaRPr lang="en-US" dirty="0"/>
          </a:p>
        </p:txBody>
      </p:sp>
      <p:pic>
        <p:nvPicPr>
          <p:cNvPr id="102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12223"/>
          <a:stretch/>
        </p:blipFill>
        <p:spPr bwMode="auto">
          <a:xfrm>
            <a:off x="4953000" y="2247900"/>
            <a:ext cx="3486020" cy="3238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140" y="2050851"/>
            <a:ext cx="3521039" cy="35117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Box 12"/>
          <p:cNvSpPr txBox="1"/>
          <p:nvPr/>
        </p:nvSpPr>
        <p:spPr>
          <a:xfrm>
            <a:off x="587141" y="1484255"/>
            <a:ext cx="7315200" cy="369332"/>
          </a:xfrm>
          <a:prstGeom prst="rect">
            <a:avLst/>
          </a:prstGeom>
          <a:noFill/>
        </p:spPr>
        <p:txBody>
          <a:bodyPr wrap="square" rtlCol="0">
            <a:spAutoFit/>
          </a:bodyPr>
          <a:lstStyle/>
          <a:p>
            <a:r>
              <a:rPr lang="en-US" dirty="0" smtClean="0"/>
              <a:t>               Pop</a:t>
            </a:r>
            <a:r>
              <a:rPr lang="en-US" dirty="0"/>
              <a:t>. 111,000 (GS-4)                                              Pop.  79,000  (GS-5)</a:t>
            </a:r>
          </a:p>
        </p:txBody>
      </p:sp>
    </p:spTree>
    <p:extLst>
      <p:ext uri="{BB962C8B-B14F-4D97-AF65-F5344CB8AC3E}">
        <p14:creationId xmlns:p14="http://schemas.microsoft.com/office/powerpoint/2010/main" val="1016638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Debunking Item 1 – HTC </a:t>
            </a:r>
            <a:endParaRPr lang="en-US" b="1" dirty="0"/>
          </a:p>
        </p:txBody>
      </p:sp>
      <p:sp>
        <p:nvSpPr>
          <p:cNvPr id="3" name="Content Placeholder 2"/>
          <p:cNvSpPr>
            <a:spLocks noGrp="1"/>
          </p:cNvSpPr>
          <p:nvPr>
            <p:ph idx="1"/>
          </p:nvPr>
        </p:nvSpPr>
        <p:spPr>
          <a:xfrm>
            <a:off x="381000" y="1600200"/>
            <a:ext cx="8305800" cy="4525963"/>
          </a:xfrm>
        </p:spPr>
        <p:txBody>
          <a:bodyPr>
            <a:normAutofit fontScale="92500" lnSpcReduction="10000"/>
          </a:bodyPr>
          <a:lstStyle/>
          <a:p>
            <a:r>
              <a:rPr lang="en-US" dirty="0" smtClean="0"/>
              <a:t>Census </a:t>
            </a:r>
            <a:r>
              <a:rPr lang="en-US" dirty="0" smtClean="0"/>
              <a:t>Statistical </a:t>
            </a:r>
            <a:r>
              <a:rPr lang="en-US" dirty="0" smtClean="0"/>
              <a:t>data indicates that almost all FSAs in the NYRO are HTC (Language, Reservations, Anti Gov. Cultural issues)</a:t>
            </a:r>
          </a:p>
          <a:p>
            <a:r>
              <a:rPr lang="en-US" dirty="0" smtClean="0"/>
              <a:t>Having the same position/job with a lower Grade Levels hinders opportunity of an employee seeking a position for another job within the Federal Government.</a:t>
            </a:r>
          </a:p>
          <a:p>
            <a:r>
              <a:rPr lang="en-US" dirty="0" smtClean="0"/>
              <a:t>A GS4 cannot apply for a GS7 job Whereas, a GS5 with 1 year of service can apply for a GS7 position. </a:t>
            </a:r>
            <a:endParaRPr lang="en-US"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25</a:t>
            </a:fld>
            <a:endParaRPr lang="en-US" dirty="0" smtClean="0"/>
          </a:p>
        </p:txBody>
      </p:sp>
      <p:sp>
        <p:nvSpPr>
          <p:cNvPr id="6" name="TextBox 5"/>
          <p:cNvSpPr txBox="1"/>
          <p:nvPr/>
        </p:nvSpPr>
        <p:spPr>
          <a:xfrm>
            <a:off x="457200" y="6019800"/>
            <a:ext cx="8153400" cy="369332"/>
          </a:xfrm>
          <a:prstGeom prst="rect">
            <a:avLst/>
          </a:prstGeom>
          <a:noFill/>
        </p:spPr>
        <p:txBody>
          <a:bodyPr wrap="square" rtlCol="0">
            <a:spAutoFit/>
          </a:bodyPr>
          <a:lstStyle/>
          <a:p>
            <a:pPr algn="ctr"/>
            <a:r>
              <a:rPr lang="en-US" dirty="0" smtClean="0"/>
              <a:t>Item 1 - HTC was not refuted by NYRO or HQ</a:t>
            </a:r>
            <a:endParaRPr lang="en-US" dirty="0"/>
          </a:p>
        </p:txBody>
      </p:sp>
    </p:spTree>
    <p:extLst>
      <p:ext uri="{BB962C8B-B14F-4D97-AF65-F5344CB8AC3E}">
        <p14:creationId xmlns:p14="http://schemas.microsoft.com/office/powerpoint/2010/main" val="1366531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Debunking Item 2 – Using Decennial Pay </a:t>
            </a:r>
            <a:r>
              <a:rPr lang="en-US" b="1" dirty="0"/>
              <a:t>T</a:t>
            </a:r>
            <a:r>
              <a:rPr lang="en-US" b="1" dirty="0" smtClean="0"/>
              <a:t>o </a:t>
            </a:r>
            <a:r>
              <a:rPr lang="en-US" b="1" dirty="0"/>
              <a:t>D</a:t>
            </a:r>
            <a:r>
              <a:rPr lang="en-US" b="1" dirty="0" smtClean="0"/>
              <a:t>etermine GS is Misguided</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The Decennial is a mandatory 10-question survey.</a:t>
            </a:r>
          </a:p>
          <a:p>
            <a:r>
              <a:rPr lang="en-US" dirty="0"/>
              <a:t>O</a:t>
            </a:r>
            <a:r>
              <a:rPr lang="en-US" dirty="0" smtClean="0"/>
              <a:t>ngoing voluntary surveys collecting data for the CPI (CE), Employment (CPS ASEC), Crime (NCS), Nation’s Health (NHIS) are voluntary surveys and have up to 3,000 computer pages of questions and may require the FR to interview everyone in the household taking up to 2-hours or more.</a:t>
            </a:r>
          </a:p>
          <a:p>
            <a:r>
              <a:rPr lang="en-US" dirty="0" smtClean="0"/>
              <a:t>Conclusion – Ongoing voluntary surveys with 3000 questions are substantially more difficult than a 10-question mandatory decennial survey. Long-term FRs are professional employees who are reviewed yearly based on response rates and goals. </a:t>
            </a:r>
          </a:p>
          <a:p>
            <a:pPr marL="0" indent="0">
              <a:buNone/>
            </a:pPr>
            <a:endParaRPr lang="en-US" dirty="0" smtClean="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26</a:t>
            </a:fld>
            <a:endParaRPr lang="en-US" dirty="0" smtClean="0"/>
          </a:p>
        </p:txBody>
      </p:sp>
      <p:sp>
        <p:nvSpPr>
          <p:cNvPr id="6" name="TextBox 5"/>
          <p:cNvSpPr txBox="1"/>
          <p:nvPr/>
        </p:nvSpPr>
        <p:spPr>
          <a:xfrm>
            <a:off x="457200" y="6019800"/>
            <a:ext cx="8153400" cy="369332"/>
          </a:xfrm>
          <a:prstGeom prst="rect">
            <a:avLst/>
          </a:prstGeom>
          <a:noFill/>
        </p:spPr>
        <p:txBody>
          <a:bodyPr wrap="square" rtlCol="0">
            <a:spAutoFit/>
          </a:bodyPr>
          <a:lstStyle/>
          <a:p>
            <a:pPr algn="ctr"/>
            <a:r>
              <a:rPr lang="en-US" dirty="0" smtClean="0"/>
              <a:t>Decennial Pay was added when HTC was disputed.</a:t>
            </a:r>
            <a:endParaRPr lang="en-US" dirty="0"/>
          </a:p>
        </p:txBody>
      </p:sp>
    </p:spTree>
    <p:extLst>
      <p:ext uri="{BB962C8B-B14F-4D97-AF65-F5344CB8AC3E}">
        <p14:creationId xmlns:p14="http://schemas.microsoft.com/office/powerpoint/2010/main" val="7653837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Debunking Item 3 – Retention Theory</a:t>
            </a:r>
            <a:endParaRPr lang="en-US" b="1" dirty="0"/>
          </a:p>
        </p:txBody>
      </p:sp>
      <p:sp>
        <p:nvSpPr>
          <p:cNvPr id="3" name="Content Placeholder 2"/>
          <p:cNvSpPr>
            <a:spLocks noGrp="1"/>
          </p:cNvSpPr>
          <p:nvPr>
            <p:ph idx="1"/>
          </p:nvPr>
        </p:nvSpPr>
        <p:spPr>
          <a:xfrm>
            <a:off x="228600" y="1600201"/>
            <a:ext cx="8610600" cy="4267200"/>
          </a:xfrm>
        </p:spPr>
        <p:txBody>
          <a:bodyPr>
            <a:normAutofit fontScale="70000" lnSpcReduction="20000"/>
          </a:bodyPr>
          <a:lstStyle/>
          <a:p>
            <a:r>
              <a:rPr lang="en-US" sz="3400" dirty="0" smtClean="0"/>
              <a:t>Retaining, training, and managing FRs is an art. </a:t>
            </a:r>
          </a:p>
          <a:p>
            <a:r>
              <a:rPr lang="en-US" sz="3400" dirty="0" smtClean="0"/>
              <a:t>Give them a sense of purpose, community, it’s not about 1- GS level. </a:t>
            </a:r>
          </a:p>
          <a:p>
            <a:r>
              <a:rPr lang="en-US" sz="3400" dirty="0" smtClean="0"/>
              <a:t>Most FRs who are successful and stay are over 40 and/or female and have fewer work options. The Census created policies that exploited this protected class. </a:t>
            </a:r>
          </a:p>
          <a:p>
            <a:r>
              <a:rPr lang="en-US" sz="3400" dirty="0"/>
              <a:t>R</a:t>
            </a:r>
            <a:r>
              <a:rPr lang="en-US" sz="3400" dirty="0" smtClean="0"/>
              <a:t>etention in all areas has to do with many factors including the quality of employees who need purposeful and flexible employment such as workers of 40 and/ traditional female roles.</a:t>
            </a:r>
            <a:endParaRPr lang="en-US" sz="3400" dirty="0"/>
          </a:p>
          <a:p>
            <a:r>
              <a:rPr lang="en-US" sz="3400" dirty="0" smtClean="0"/>
              <a:t>Temporary Surveys such as AHS and SIPP – 80% of the response rate was completed by 20% of FRs who had ongoing survey experience and/or experience with interviewing.</a:t>
            </a:r>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27</a:t>
            </a:fld>
            <a:endParaRPr lang="en-US" dirty="0" smtClean="0"/>
          </a:p>
        </p:txBody>
      </p:sp>
      <p:sp>
        <p:nvSpPr>
          <p:cNvPr id="4" name="TextBox 3"/>
          <p:cNvSpPr txBox="1"/>
          <p:nvPr/>
        </p:nvSpPr>
        <p:spPr>
          <a:xfrm>
            <a:off x="762000" y="6096000"/>
            <a:ext cx="7391400" cy="261610"/>
          </a:xfrm>
          <a:prstGeom prst="rect">
            <a:avLst/>
          </a:prstGeom>
          <a:noFill/>
        </p:spPr>
        <p:txBody>
          <a:bodyPr wrap="square" rtlCol="0">
            <a:spAutoFit/>
          </a:bodyPr>
          <a:lstStyle/>
          <a:p>
            <a:r>
              <a:rPr lang="en-US" sz="1100" dirty="0"/>
              <a:t>https://hbr.org/2021/10/to-retain-employees-give-them-a-sense-of-purpose-and-community</a:t>
            </a:r>
          </a:p>
        </p:txBody>
      </p:sp>
    </p:spTree>
    <p:extLst>
      <p:ext uri="{BB962C8B-B14F-4D97-AF65-F5344CB8AC3E}">
        <p14:creationId xmlns:p14="http://schemas.microsoft.com/office/powerpoint/2010/main" val="707735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Debunking 4 – Prevailing Wages</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Prevailing wages can mean many things: An FR is part sales, interviewing, and computer savvy. </a:t>
            </a:r>
          </a:p>
          <a:p>
            <a:r>
              <a:rPr lang="en-US" dirty="0" smtClean="0"/>
              <a:t>Average salary for Field Rep is $52K</a:t>
            </a:r>
          </a:p>
          <a:p>
            <a:r>
              <a:rPr lang="en-US" dirty="0" smtClean="0"/>
              <a:t>Average salary for Sales Rep $52K</a:t>
            </a:r>
          </a:p>
          <a:p>
            <a:r>
              <a:rPr lang="en-US" dirty="0" smtClean="0"/>
              <a:t>Average salary for Cold </a:t>
            </a:r>
            <a:r>
              <a:rPr lang="en-US" dirty="0"/>
              <a:t>C</a:t>
            </a:r>
            <a:r>
              <a:rPr lang="en-US" dirty="0" smtClean="0"/>
              <a:t>alling $67K</a:t>
            </a:r>
          </a:p>
          <a:p>
            <a:r>
              <a:rPr lang="en-US" dirty="0" smtClean="0"/>
              <a:t>Average salary for Interviewing Specialist $55,000</a:t>
            </a:r>
          </a:p>
          <a:p>
            <a:r>
              <a:rPr lang="en-US" dirty="0" smtClean="0"/>
              <a:t>GS salary for FR GS4/02 with 3-years $</a:t>
            </a:r>
            <a:r>
              <a:rPr lang="en-US" dirty="0"/>
              <a:t>38,773</a:t>
            </a:r>
            <a:endParaRPr lang="en-US" dirty="0" smtClean="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28</a:t>
            </a:fld>
            <a:endParaRPr lang="en-US" dirty="0" smtClean="0"/>
          </a:p>
        </p:txBody>
      </p:sp>
      <p:sp>
        <p:nvSpPr>
          <p:cNvPr id="6" name="TextBox 5"/>
          <p:cNvSpPr txBox="1"/>
          <p:nvPr/>
        </p:nvSpPr>
        <p:spPr>
          <a:xfrm>
            <a:off x="609600" y="6019800"/>
            <a:ext cx="7543800" cy="707886"/>
          </a:xfrm>
          <a:prstGeom prst="rect">
            <a:avLst/>
          </a:prstGeom>
          <a:noFill/>
        </p:spPr>
        <p:txBody>
          <a:bodyPr wrap="square" rtlCol="0">
            <a:spAutoFit/>
          </a:bodyPr>
          <a:lstStyle/>
          <a:p>
            <a:r>
              <a:rPr lang="en-US" sz="1000" dirty="0" smtClean="0"/>
              <a:t>Salary.com</a:t>
            </a:r>
            <a:r>
              <a:rPr lang="en-US" sz="1000" dirty="0"/>
              <a:t/>
            </a:r>
            <a:br>
              <a:rPr lang="en-US" sz="1000" dirty="0"/>
            </a:br>
            <a:r>
              <a:rPr lang="en-US" sz="1000" dirty="0">
                <a:hlinkClick r:id="rId2"/>
              </a:rPr>
              <a:t>https://</a:t>
            </a:r>
            <a:r>
              <a:rPr lang="en-US" sz="1000" dirty="0" smtClean="0">
                <a:hlinkClick r:id="rId2"/>
              </a:rPr>
              <a:t>www.glassdoor.com/Salaries/interview-specialist-salary-SRCH_KO0,20.htm</a:t>
            </a:r>
            <a:r>
              <a:rPr lang="en-US" sz="1000" dirty="0"/>
              <a:t/>
            </a:r>
            <a:br>
              <a:rPr lang="en-US" sz="1000" dirty="0"/>
            </a:br>
            <a:r>
              <a:rPr lang="en-US" sz="1000" dirty="0"/>
              <a:t>https://www.ziprecruiter.com/Salaries/Cold-Calling-Salary#:~:text=How%20much%20does%20a%20Cold,%2Fweek%20or%20%245%2C592%2Fmonth.</a:t>
            </a:r>
          </a:p>
        </p:txBody>
      </p:sp>
    </p:spTree>
    <p:extLst>
      <p:ext uri="{BB962C8B-B14F-4D97-AF65-F5344CB8AC3E}">
        <p14:creationId xmlns:p14="http://schemas.microsoft.com/office/powerpoint/2010/main" val="39137469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Conclusion</a:t>
            </a:r>
            <a:endParaRPr lang="en-US" b="1" dirty="0"/>
          </a:p>
        </p:txBody>
      </p:sp>
      <p:sp>
        <p:nvSpPr>
          <p:cNvPr id="3" name="Content Placeholder 2"/>
          <p:cNvSpPr>
            <a:spLocks noGrp="1"/>
          </p:cNvSpPr>
          <p:nvPr>
            <p:ph idx="1"/>
          </p:nvPr>
        </p:nvSpPr>
        <p:spPr>
          <a:xfrm>
            <a:off x="457200" y="1493837"/>
            <a:ext cx="8229600" cy="4525963"/>
          </a:xfrm>
        </p:spPr>
        <p:txBody>
          <a:bodyPr>
            <a:normAutofit fontScale="92500" lnSpcReduction="20000"/>
          </a:bodyPr>
          <a:lstStyle/>
          <a:p>
            <a:r>
              <a:rPr lang="en-US" dirty="0" smtClean="0"/>
              <a:t>HTC - Census </a:t>
            </a:r>
            <a:r>
              <a:rPr lang="en-US" dirty="0"/>
              <a:t>data indicates that </a:t>
            </a:r>
            <a:r>
              <a:rPr lang="en-US" dirty="0" smtClean="0"/>
              <a:t>almost </a:t>
            </a:r>
            <a:r>
              <a:rPr lang="en-US" dirty="0"/>
              <a:t>all FSAs in NYRO are </a:t>
            </a:r>
            <a:r>
              <a:rPr lang="en-US" dirty="0" smtClean="0"/>
              <a:t>HTC. </a:t>
            </a:r>
          </a:p>
          <a:p>
            <a:r>
              <a:rPr lang="en-US" dirty="0" smtClean="0"/>
              <a:t>Using Decennial pay to determine GS for ongoing surveys is misguided, irrelevant, and thoughtless data source.</a:t>
            </a:r>
          </a:p>
          <a:p>
            <a:r>
              <a:rPr lang="en-US" dirty="0" smtClean="0"/>
              <a:t>Using retention rates is not scientific and just informs us of poor decision-making throughout the process and may conflict with protected class status.</a:t>
            </a:r>
          </a:p>
          <a:p>
            <a:r>
              <a:rPr lang="en-US" dirty="0" smtClean="0"/>
              <a:t>Using prevailing wages for field sales workers and professional interviewers are much higher.</a:t>
            </a:r>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29</a:t>
            </a:fld>
            <a:endParaRPr lang="en-US" dirty="0" smtClean="0"/>
          </a:p>
        </p:txBody>
      </p:sp>
      <p:sp>
        <p:nvSpPr>
          <p:cNvPr id="6" name="TextBox 5"/>
          <p:cNvSpPr txBox="1"/>
          <p:nvPr/>
        </p:nvSpPr>
        <p:spPr>
          <a:xfrm>
            <a:off x="609600" y="6019800"/>
            <a:ext cx="7543800" cy="553998"/>
          </a:xfrm>
          <a:prstGeom prst="rect">
            <a:avLst/>
          </a:prstGeom>
          <a:noFill/>
        </p:spPr>
        <p:txBody>
          <a:bodyPr wrap="square" rtlCol="0">
            <a:spAutoFit/>
          </a:bodyPr>
          <a:lstStyle/>
          <a:p>
            <a:r>
              <a:rPr lang="en-US" sz="1000" dirty="0" smtClean="0"/>
              <a:t>Salary.com</a:t>
            </a:r>
            <a:r>
              <a:rPr lang="en-US" sz="1000" dirty="0"/>
              <a:t/>
            </a:r>
            <a:br>
              <a:rPr lang="en-US" sz="1000" dirty="0"/>
            </a:br>
            <a:r>
              <a:rPr lang="en-US" sz="1000" dirty="0">
                <a:hlinkClick r:id="rId2"/>
              </a:rPr>
              <a:t>https://</a:t>
            </a:r>
            <a:r>
              <a:rPr lang="en-US" sz="1000" dirty="0" smtClean="0">
                <a:hlinkClick r:id="rId2"/>
              </a:rPr>
              <a:t>www.glassdoor.com/Salaries/interview-specialist-salary-SRCH_KO0,20.htm</a:t>
            </a:r>
            <a:r>
              <a:rPr lang="en-US" sz="1000" dirty="0"/>
              <a:t/>
            </a:r>
            <a:br>
              <a:rPr lang="en-US" sz="1000" dirty="0"/>
            </a:br>
            <a:r>
              <a:rPr lang="en-US" sz="1000" dirty="0"/>
              <a:t>https://</a:t>
            </a:r>
            <a:r>
              <a:rPr lang="en-US" sz="1000" dirty="0" smtClean="0"/>
              <a:t>www.ziprecruiter.com/Salaries/Cold-Calling-Salary</a:t>
            </a:r>
            <a:endParaRPr lang="en-US" sz="1000" dirty="0"/>
          </a:p>
        </p:txBody>
      </p:sp>
    </p:spTree>
    <p:extLst>
      <p:ext uri="{BB962C8B-B14F-4D97-AF65-F5344CB8AC3E}">
        <p14:creationId xmlns:p14="http://schemas.microsoft.com/office/powerpoint/2010/main" val="2357029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Same Hiring Bulletin. Same Job. Same Work Rules</a:t>
            </a:r>
            <a:br>
              <a:rPr lang="en-US" sz="2800" b="1" dirty="0" smtClean="0"/>
            </a:br>
            <a:r>
              <a:rPr lang="en-US" sz="2800" b="1" dirty="0" smtClean="0"/>
              <a:t>Three Different Promotion Opportunities by FSA*</a:t>
            </a: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14372071"/>
              </p:ext>
            </p:extLst>
          </p:nvPr>
        </p:nvGraphicFramePr>
        <p:xfrm>
          <a:off x="838200" y="2133600"/>
          <a:ext cx="716280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a:t>
            </a:fld>
            <a:endParaRPr lang="en-US" dirty="0" smtClean="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3</a:t>
            </a:fld>
            <a:endParaRPr lang="en-US" dirty="0" smtClean="0"/>
          </a:p>
        </p:txBody>
      </p:sp>
      <p:sp>
        <p:nvSpPr>
          <p:cNvPr id="3" name="TextBox 2"/>
          <p:cNvSpPr txBox="1"/>
          <p:nvPr/>
        </p:nvSpPr>
        <p:spPr>
          <a:xfrm>
            <a:off x="838200" y="6216134"/>
            <a:ext cx="4568879" cy="369332"/>
          </a:xfrm>
          <a:prstGeom prst="rect">
            <a:avLst/>
          </a:prstGeom>
          <a:noFill/>
        </p:spPr>
        <p:txBody>
          <a:bodyPr wrap="none" rtlCol="0">
            <a:spAutoFit/>
          </a:bodyPr>
          <a:lstStyle/>
          <a:p>
            <a:r>
              <a:rPr lang="en-US" dirty="0" smtClean="0"/>
              <a:t>*Field Sortation Area aka Field Supervisor Area</a:t>
            </a:r>
            <a:endParaRPr lang="en-US" dirty="0"/>
          </a:p>
        </p:txBody>
      </p:sp>
      <p:sp>
        <p:nvSpPr>
          <p:cNvPr id="4" name="TextBox 3"/>
          <p:cNvSpPr txBox="1"/>
          <p:nvPr/>
        </p:nvSpPr>
        <p:spPr>
          <a:xfrm>
            <a:off x="838200" y="1600200"/>
            <a:ext cx="6096000" cy="369332"/>
          </a:xfrm>
          <a:prstGeom prst="rect">
            <a:avLst/>
          </a:prstGeom>
          <a:noFill/>
        </p:spPr>
        <p:txBody>
          <a:bodyPr wrap="square" rtlCol="0">
            <a:spAutoFit/>
          </a:bodyPr>
          <a:lstStyle/>
          <a:p>
            <a:r>
              <a:rPr lang="en-US" dirty="0" smtClean="0"/>
              <a:t>New York Regional Office – duplicated around the nation.</a:t>
            </a:r>
            <a:endParaRPr lang="en-US" dirty="0"/>
          </a:p>
        </p:txBody>
      </p:sp>
    </p:spTree>
    <p:extLst>
      <p:ext uri="{BB962C8B-B14F-4D97-AF65-F5344CB8AC3E}">
        <p14:creationId xmlns:p14="http://schemas.microsoft.com/office/powerpoint/2010/main" val="588619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End note</a:t>
            </a:r>
            <a:endParaRPr lang="en-US" b="1" dirty="0"/>
          </a:p>
        </p:txBody>
      </p:sp>
      <p:sp>
        <p:nvSpPr>
          <p:cNvPr id="3" name="Content Placeholder 2"/>
          <p:cNvSpPr>
            <a:spLocks noGrp="1"/>
          </p:cNvSpPr>
          <p:nvPr>
            <p:ph idx="1"/>
          </p:nvPr>
        </p:nvSpPr>
        <p:spPr>
          <a:xfrm>
            <a:off x="457200" y="1371600"/>
            <a:ext cx="8229600" cy="4525963"/>
          </a:xfrm>
        </p:spPr>
        <p:txBody>
          <a:bodyPr>
            <a:normAutofit fontScale="92500"/>
          </a:bodyPr>
          <a:lstStyle/>
          <a:p>
            <a:r>
              <a:rPr lang="en-US" sz="1500" dirty="0" smtClean="0"/>
              <a:t>The Census Field is not respected. I used to be in corporate branding and put together HR and branding programs to focus employees on the flavor of the business. IBM moving from hardware to consulting. American Express, Sprint, more. Census has transformation for the field. Let’s do something inspirational for the lowest level workers. What the Field wants in NYRO is to be respected. That respect is not having a chaste system that makes it impossible to be promoted. </a:t>
            </a:r>
          </a:p>
          <a:p>
            <a:r>
              <a:rPr lang="en-US" sz="1500" dirty="0" smtClean="0"/>
              <a:t>Field Supervisors (GS6) recently participated in a meeting and were told by a GS-12+  that we could use their own money to give a small $10 gift card to FRs for good work. Let me know if you don’t see a problem with that and I’ll rewrite this presentation to include how inequality affects the way we think, live, treat one another, and the work we do. Yes, many in management are condescending in tone and manner to the field. Quotes like “we are in this together” when the grade-disparity is triple. Statisticians using Hot deck imputation will only get you so far until we realize the discrimination is perpetuated. And it is better to get quality data from FRs who garner trust from respondents.</a:t>
            </a:r>
          </a:p>
          <a:p>
            <a:r>
              <a:rPr lang="en-US" sz="1500" dirty="0" smtClean="0"/>
              <a:t>Tapping into intellectual capital to make systems and procedures more efficient will enable us to collect better quality data at lower costs, keep job satisfaction high, and lower attrition rates For example: Why can’t an FR who works a survey and has an adjunct professor job teaching interviewing techniques to graduate students working on their thesis be allowed to teach a Survey Training Class?</a:t>
            </a:r>
          </a:p>
          <a:p>
            <a:r>
              <a:rPr lang="en-US" sz="1500" dirty="0" smtClean="0"/>
              <a:t>Actual Field employees should have </a:t>
            </a:r>
            <a:r>
              <a:rPr lang="en-US" sz="1500" dirty="0"/>
              <a:t>seats at the table when making decisions about the </a:t>
            </a:r>
            <a:r>
              <a:rPr lang="en-US" sz="1500" dirty="0" smtClean="0"/>
              <a:t>Field. GS-11+ and FRs often have similar management and life experiences. Be respectful  of the Field for their professionalism and talents. </a:t>
            </a:r>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30</a:t>
            </a:fld>
            <a:endParaRPr lang="en-US" dirty="0" smtClean="0"/>
          </a:p>
        </p:txBody>
      </p:sp>
    </p:spTree>
    <p:extLst>
      <p:ext uri="{BB962C8B-B14F-4D97-AF65-F5344CB8AC3E}">
        <p14:creationId xmlns:p14="http://schemas.microsoft.com/office/powerpoint/2010/main" val="827662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457200" y="274638"/>
            <a:ext cx="8229600" cy="411162"/>
          </a:xfrm>
        </p:spPr>
        <p:txBody>
          <a:bodyPr>
            <a:normAutofit/>
          </a:bodyPr>
          <a:lstStyle/>
          <a:p>
            <a:r>
              <a:rPr lang="en-US" sz="2000" b="1" dirty="0" smtClean="0"/>
              <a:t>Appendix Side by Side GS4- GS5</a:t>
            </a:r>
            <a:endParaRPr lang="en-US" sz="2000" b="1"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31</a:t>
            </a:fld>
            <a:endParaRPr lang="en-US" dirty="0" smtClean="0"/>
          </a:p>
        </p:txBody>
      </p:sp>
      <p:sp>
        <p:nvSpPr>
          <p:cNvPr id="4" name="TextBox 3"/>
          <p:cNvSpPr txBox="1"/>
          <p:nvPr/>
        </p:nvSpPr>
        <p:spPr>
          <a:xfrm>
            <a:off x="152400" y="762000"/>
            <a:ext cx="4343400" cy="5632311"/>
          </a:xfrm>
          <a:prstGeom prst="rect">
            <a:avLst/>
          </a:prstGeom>
          <a:noFill/>
        </p:spPr>
        <p:txBody>
          <a:bodyPr wrap="square" rtlCol="0">
            <a:spAutoFit/>
          </a:bodyPr>
          <a:lstStyle/>
          <a:p>
            <a:r>
              <a:rPr lang="en-US" sz="900" dirty="0"/>
              <a:t>S-0303-04 </a:t>
            </a:r>
            <a:endParaRPr lang="en-US" sz="900" dirty="0" smtClean="0"/>
          </a:p>
          <a:p>
            <a:r>
              <a:rPr lang="en-US" sz="900" dirty="0" smtClean="0"/>
              <a:t>SA5943 </a:t>
            </a:r>
          </a:p>
          <a:p>
            <a:r>
              <a:rPr lang="en-US" sz="900" dirty="0" smtClean="0"/>
              <a:t>FIELD </a:t>
            </a:r>
            <a:r>
              <a:rPr lang="en-US" sz="900" dirty="0"/>
              <a:t>REPRESENTATIVE </a:t>
            </a:r>
            <a:endParaRPr lang="en-US" sz="900" dirty="0" smtClean="0"/>
          </a:p>
          <a:p>
            <a:r>
              <a:rPr lang="en-US" sz="900" dirty="0" smtClean="0"/>
              <a:t>NON-EXEMPT </a:t>
            </a:r>
          </a:p>
          <a:p>
            <a:endParaRPr lang="en-US" sz="900" dirty="0"/>
          </a:p>
          <a:p>
            <a:r>
              <a:rPr lang="en-US" sz="900" dirty="0" smtClean="0"/>
              <a:t>This </a:t>
            </a:r>
            <a:r>
              <a:rPr lang="en-US" sz="900" dirty="0"/>
              <a:t>position is located in the Regional Offices of Field Division which are responsible for the collection of a variety of data. The purpose of this position is to interview respondents to collect data as required on one or more current recurring surveys such as the Current Population Survey, National Crime Survey, Consumer Expenditure Survey, and as required on one-time surveys. </a:t>
            </a:r>
            <a:endParaRPr lang="en-US" sz="900" dirty="0" smtClean="0"/>
          </a:p>
          <a:p>
            <a:endParaRPr lang="en-US" sz="900" dirty="0"/>
          </a:p>
          <a:p>
            <a:r>
              <a:rPr lang="en-US" sz="900" dirty="0" smtClean="0"/>
              <a:t>This </a:t>
            </a:r>
            <a:r>
              <a:rPr lang="en-US" sz="900" dirty="0"/>
              <a:t>position is covered by the overtime provisions of the Fair Labor Standards Act because it is identified with criteria for </a:t>
            </a:r>
            <a:r>
              <a:rPr lang="en-US" sz="900" dirty="0" smtClean="0"/>
              <a:t>non exempt </a:t>
            </a:r>
            <a:r>
              <a:rPr lang="en-US" sz="900" dirty="0"/>
              <a:t>positions. </a:t>
            </a:r>
            <a:endParaRPr lang="en-US" sz="900" dirty="0" smtClean="0"/>
          </a:p>
          <a:p>
            <a:endParaRPr lang="en-US" sz="900" dirty="0"/>
          </a:p>
          <a:p>
            <a:r>
              <a:rPr lang="en-US" sz="900" dirty="0" smtClean="0"/>
              <a:t>Attends </a:t>
            </a:r>
            <a:r>
              <a:rPr lang="en-US" sz="900" dirty="0"/>
              <a:t>classroom training sessions to review detailed survey procedures and techniques. Receives detailed training on revised or new survey procedures for each field operation to which assigned. Maintains personal payroll records which reflect hours worked, miles driven, and reimbursements for travel and communications claimed. </a:t>
            </a:r>
            <a:endParaRPr lang="en-US" sz="900" dirty="0" smtClean="0"/>
          </a:p>
          <a:p>
            <a:endParaRPr lang="en-US" sz="900" dirty="0"/>
          </a:p>
          <a:p>
            <a:r>
              <a:rPr lang="en-US" sz="900" dirty="0" smtClean="0"/>
              <a:t>Payroll </a:t>
            </a:r>
            <a:r>
              <a:rPr lang="en-US" sz="900" dirty="0"/>
              <a:t>information is completed and submitted following instructions provided in administrative materials. Reports progress and costs as required by supervisor and assures that assignments are completed and transmitted to the regional office on time. </a:t>
            </a:r>
            <a:endParaRPr lang="en-US" sz="900" dirty="0" smtClean="0"/>
          </a:p>
          <a:p>
            <a:endParaRPr lang="en-US" sz="900" dirty="0"/>
          </a:p>
          <a:p>
            <a:r>
              <a:rPr lang="en-US" sz="900" dirty="0" smtClean="0"/>
              <a:t>Receives </a:t>
            </a:r>
            <a:r>
              <a:rPr lang="en-US" sz="900" dirty="0"/>
              <a:t>and completes assignments which may include listing units at specific addresses, </a:t>
            </a:r>
            <a:r>
              <a:rPr lang="en-US" sz="900" dirty="0" smtClean="0"/>
              <a:t>sub segmenting, </a:t>
            </a:r>
            <a:r>
              <a:rPr lang="en-US" sz="900" dirty="0"/>
              <a:t>and conducting interviews with respondents either by personal visit or by telephone. Explains the purpose of the survey, asking questions as worded on the survey forms, and recording data accurately and completely. Interviews are completed using sound interviewing and probing techniques learned in training and by applying a thorough understanding of survey objectives, detailed procedures and instructional manuals. Using established procedures, contacts refusal cases to persuade them to cooperate. </a:t>
            </a:r>
            <a:endParaRPr lang="en-US" sz="900" dirty="0" smtClean="0"/>
          </a:p>
          <a:p>
            <a:endParaRPr lang="en-US" sz="900" dirty="0"/>
          </a:p>
          <a:p>
            <a:r>
              <a:rPr lang="en-US" sz="900" dirty="0" smtClean="0"/>
              <a:t>Completes </a:t>
            </a:r>
            <a:r>
              <a:rPr lang="en-US" sz="900" dirty="0" err="1"/>
              <a:t>reinterview</a:t>
            </a:r>
            <a:r>
              <a:rPr lang="en-US" sz="900" dirty="0"/>
              <a:t> and observation classroom training and/or self-study training to conduct </a:t>
            </a:r>
            <a:r>
              <a:rPr lang="en-US" sz="900" dirty="0" err="1"/>
              <a:t>reinterviews</a:t>
            </a:r>
            <a:r>
              <a:rPr lang="en-US" sz="900" dirty="0"/>
              <a:t> or observations of new interviewers. Reports results of these activities according to established procedures. The incumbent reports to a supervisory field representative, survey statistician, and/or other higher level employee. Training, particularly on new surveys is extensive and work is reviewed through observation an </a:t>
            </a:r>
            <a:r>
              <a:rPr lang="en-US" sz="900" dirty="0" err="1"/>
              <a:t>reinterview</a:t>
            </a:r>
            <a:r>
              <a:rPr lang="en-US" sz="900" dirty="0"/>
              <a:t>. The nature of the work requires a very high degree of independence in scheduling work hours and conducting interviews in an unstructured environment without close supervision. </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2132" y="876300"/>
            <a:ext cx="4428312"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6304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457200" y="274638"/>
            <a:ext cx="8229600" cy="411162"/>
          </a:xfrm>
        </p:spPr>
        <p:txBody>
          <a:bodyPr>
            <a:normAutofit/>
          </a:bodyPr>
          <a:lstStyle/>
          <a:p>
            <a:r>
              <a:rPr lang="en-US" sz="2000" b="1" dirty="0" smtClean="0"/>
              <a:t>Appendix Side by Side GS4- GS5- Continued</a:t>
            </a:r>
            <a:endParaRPr lang="en-US" sz="2000" b="1"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32</a:t>
            </a:fld>
            <a:endParaRPr lang="en-US" dirty="0" smtClean="0"/>
          </a:p>
        </p:txBody>
      </p:sp>
      <p:sp>
        <p:nvSpPr>
          <p:cNvPr id="4" name="TextBox 3"/>
          <p:cNvSpPr txBox="1"/>
          <p:nvPr/>
        </p:nvSpPr>
        <p:spPr>
          <a:xfrm>
            <a:off x="152400" y="733246"/>
            <a:ext cx="4343400" cy="6124754"/>
          </a:xfrm>
          <a:prstGeom prst="rect">
            <a:avLst/>
          </a:prstGeom>
          <a:noFill/>
        </p:spPr>
        <p:txBody>
          <a:bodyPr wrap="square" rtlCol="0">
            <a:spAutoFit/>
          </a:bodyPr>
          <a:lstStyle/>
          <a:p>
            <a:r>
              <a:rPr lang="en-US" sz="800" dirty="0"/>
              <a:t>S-0303-04 </a:t>
            </a:r>
            <a:endParaRPr lang="en-US" sz="800" dirty="0" smtClean="0"/>
          </a:p>
          <a:p>
            <a:r>
              <a:rPr lang="en-US" sz="800" dirty="0" smtClean="0"/>
              <a:t>SA5943 </a:t>
            </a:r>
          </a:p>
          <a:p>
            <a:r>
              <a:rPr lang="en-US" sz="800" dirty="0" smtClean="0"/>
              <a:t>FIELD </a:t>
            </a:r>
            <a:r>
              <a:rPr lang="en-US" sz="800" dirty="0"/>
              <a:t>REPRESENTATIVE </a:t>
            </a:r>
            <a:endParaRPr lang="en-US" sz="800" dirty="0" smtClean="0"/>
          </a:p>
          <a:p>
            <a:r>
              <a:rPr lang="en-US" sz="800" dirty="0" smtClean="0"/>
              <a:t>NON-EXEMPT </a:t>
            </a:r>
          </a:p>
          <a:p>
            <a:endParaRPr lang="en-US" sz="800" dirty="0"/>
          </a:p>
          <a:p>
            <a:r>
              <a:rPr lang="en-US" sz="800" dirty="0" smtClean="0"/>
              <a:t>Factor </a:t>
            </a:r>
            <a:r>
              <a:rPr lang="en-US" sz="800" dirty="0"/>
              <a:t>1 - Knowledge Required by the Position - FL - 1-3 350 pts </a:t>
            </a:r>
            <a:r>
              <a:rPr lang="en-US" sz="800" dirty="0" smtClean="0"/>
              <a:t/>
            </a:r>
            <a:br>
              <a:rPr lang="en-US" sz="800" dirty="0" smtClean="0"/>
            </a:br>
            <a:r>
              <a:rPr lang="en-US" sz="800" dirty="0" smtClean="0"/>
              <a:t>Knowledge </a:t>
            </a:r>
            <a:r>
              <a:rPr lang="en-US" sz="800" dirty="0"/>
              <a:t>of verbatim survey guides in order to conduct data collection surveys accurately. Ability to apply appropriate interviewing techniques to follow up on problems and/or to clarify questionable responses from respondents. </a:t>
            </a:r>
            <a:endParaRPr lang="en-US" sz="800" dirty="0" smtClean="0"/>
          </a:p>
          <a:p>
            <a:endParaRPr lang="en-US" sz="800" dirty="0"/>
          </a:p>
          <a:p>
            <a:r>
              <a:rPr lang="en-US" sz="800" dirty="0" smtClean="0"/>
              <a:t>Factor </a:t>
            </a:r>
            <a:r>
              <a:rPr lang="en-US" sz="800" dirty="0"/>
              <a:t>2 - Supervisory Controls - FL 2-2 125 </a:t>
            </a:r>
            <a:r>
              <a:rPr lang="en-US" sz="800" dirty="0" smtClean="0"/>
              <a:t>pts</a:t>
            </a:r>
            <a:br>
              <a:rPr lang="en-US" sz="800" dirty="0" smtClean="0"/>
            </a:br>
            <a:r>
              <a:rPr lang="en-US" sz="800" dirty="0" smtClean="0"/>
              <a:t>The </a:t>
            </a:r>
            <a:r>
              <a:rPr lang="en-US" sz="800" dirty="0"/>
              <a:t>incumbent works under the supervision of a Field Supervisor. Routine work is done independently; judgment and initiative are required in solving problems. Difficult situations are referred to the supervisor for resolution. Work is reviewed according to whether or not it meets Bureau deadlines and quality standards. </a:t>
            </a:r>
            <a:endParaRPr lang="en-US" sz="800" dirty="0" smtClean="0"/>
          </a:p>
          <a:p>
            <a:endParaRPr lang="en-US" sz="800" dirty="0"/>
          </a:p>
          <a:p>
            <a:r>
              <a:rPr lang="en-US" sz="800" dirty="0" smtClean="0"/>
              <a:t>Factor </a:t>
            </a:r>
            <a:r>
              <a:rPr lang="en-US" sz="800" dirty="0"/>
              <a:t>3 - Guidelines - FL 3.2 125pts </a:t>
            </a:r>
            <a:r>
              <a:rPr lang="en-US" sz="800" dirty="0" smtClean="0"/>
              <a:t/>
            </a:r>
            <a:br>
              <a:rPr lang="en-US" sz="800" dirty="0" smtClean="0"/>
            </a:br>
            <a:r>
              <a:rPr lang="en-US" sz="800" dirty="0" smtClean="0"/>
              <a:t>Guidelines </a:t>
            </a:r>
            <a:r>
              <a:rPr lang="en-US" sz="800" dirty="0"/>
              <a:t>include verbatim survey scripts, survey manuals and directives, Field Division policy memoranda from headquarters, and any internal polices and procedures established by the Regional Office. The employees solves problems by applying guidelines. Exceptional cases are referred to the supervisor. </a:t>
            </a:r>
            <a:endParaRPr lang="en-US" sz="800" dirty="0" smtClean="0"/>
          </a:p>
          <a:p>
            <a:endParaRPr lang="en-US" sz="800" dirty="0"/>
          </a:p>
          <a:p>
            <a:r>
              <a:rPr lang="en-US" sz="800" dirty="0" smtClean="0"/>
              <a:t>Factor </a:t>
            </a:r>
            <a:r>
              <a:rPr lang="en-US" sz="800" dirty="0"/>
              <a:t>4 - Complexity - FL 4-2 75pts </a:t>
            </a:r>
            <a:r>
              <a:rPr lang="en-US" sz="800" dirty="0" smtClean="0"/>
              <a:t/>
            </a:r>
            <a:br>
              <a:rPr lang="en-US" sz="800" dirty="0" smtClean="0"/>
            </a:br>
            <a:r>
              <a:rPr lang="en-US" sz="800" dirty="0" smtClean="0"/>
              <a:t>Incumbent </a:t>
            </a:r>
            <a:r>
              <a:rPr lang="en-US" sz="800" dirty="0"/>
              <a:t>provides all clerical support required for conducting data collection activities in a regional office and provides assistance to the field supervisor. The incumbent must be able to determine and apply best solution to a variety of problems. </a:t>
            </a:r>
            <a:endParaRPr lang="en-US" sz="800" dirty="0" smtClean="0"/>
          </a:p>
          <a:p>
            <a:endParaRPr lang="en-US" sz="800" dirty="0"/>
          </a:p>
          <a:p>
            <a:r>
              <a:rPr lang="en-US" sz="800" dirty="0" smtClean="0"/>
              <a:t>Factor </a:t>
            </a:r>
            <a:r>
              <a:rPr lang="en-US" sz="800" dirty="0"/>
              <a:t>5 - Scope and Effect - FL 5-2 75 pts</a:t>
            </a:r>
            <a:r>
              <a:rPr lang="en-US" sz="800" dirty="0" smtClean="0"/>
              <a:t>.</a:t>
            </a:r>
            <a:br>
              <a:rPr lang="en-US" sz="800" dirty="0" smtClean="0"/>
            </a:br>
            <a:r>
              <a:rPr lang="en-US" sz="800" dirty="0" smtClean="0"/>
              <a:t> </a:t>
            </a:r>
            <a:r>
              <a:rPr lang="en-US" sz="800" dirty="0"/>
              <a:t>The purpose of the work is to support the Regional Office's data collection activities. This work contributes to the overall efficiency of the Bureau. </a:t>
            </a:r>
            <a:endParaRPr lang="en-US" sz="800" dirty="0" smtClean="0"/>
          </a:p>
          <a:p>
            <a:endParaRPr lang="en-US" sz="800" dirty="0"/>
          </a:p>
          <a:p>
            <a:r>
              <a:rPr lang="en-US" sz="800" dirty="0" smtClean="0"/>
              <a:t>Factor </a:t>
            </a:r>
            <a:r>
              <a:rPr lang="en-US" sz="800" dirty="0"/>
              <a:t>6 - Personal Contacts - FL 6-2 25 pts</a:t>
            </a:r>
            <a:r>
              <a:rPr lang="en-US" sz="800" dirty="0" smtClean="0"/>
              <a:t>.</a:t>
            </a:r>
            <a:br>
              <a:rPr lang="en-US" sz="800" dirty="0" smtClean="0"/>
            </a:br>
            <a:r>
              <a:rPr lang="en-US" sz="800" dirty="0" smtClean="0"/>
              <a:t> </a:t>
            </a:r>
            <a:r>
              <a:rPr lang="en-US" sz="800" dirty="0"/>
              <a:t>Contacts are with coworkers, members of the field interviewing staff, headquarters personnel and the general public who are asked to respond to survey questionnaires. </a:t>
            </a:r>
            <a:endParaRPr lang="en-US" sz="800" dirty="0" smtClean="0"/>
          </a:p>
          <a:p>
            <a:endParaRPr lang="en-US" sz="800" dirty="0"/>
          </a:p>
          <a:p>
            <a:r>
              <a:rPr lang="en-US" sz="800" dirty="0" smtClean="0"/>
              <a:t>Factor </a:t>
            </a:r>
            <a:r>
              <a:rPr lang="en-US" sz="800" dirty="0"/>
              <a:t>7 - Purpose of Contacts - FL 7-1 20 pts </a:t>
            </a:r>
            <a:r>
              <a:rPr lang="en-US" sz="800" dirty="0" smtClean="0"/>
              <a:t/>
            </a:r>
            <a:br>
              <a:rPr lang="en-US" sz="800" dirty="0" smtClean="0"/>
            </a:br>
            <a:r>
              <a:rPr lang="en-US" sz="800" dirty="0" smtClean="0"/>
              <a:t>Contacts </a:t>
            </a:r>
            <a:r>
              <a:rPr lang="en-US" sz="800" dirty="0"/>
              <a:t>with Field Supervisor, coworkers, and respondents in the general public. </a:t>
            </a:r>
            <a:endParaRPr lang="en-US" sz="800" dirty="0" smtClean="0"/>
          </a:p>
          <a:p>
            <a:endParaRPr lang="en-US" sz="800" dirty="0"/>
          </a:p>
          <a:p>
            <a:r>
              <a:rPr lang="en-US" sz="800" dirty="0" smtClean="0"/>
              <a:t>Factor </a:t>
            </a:r>
            <a:r>
              <a:rPr lang="en-US" sz="800" dirty="0"/>
              <a:t>8 - Physical Demands FL 8-2 20 pts. </a:t>
            </a:r>
            <a:endParaRPr lang="en-US" sz="800" dirty="0" smtClean="0"/>
          </a:p>
          <a:p>
            <a:r>
              <a:rPr lang="en-US" sz="800" dirty="0"/>
              <a:t>The work requires some physical exertion. The employee must walk, stand, bend as necessary to handle mailing of questionnaires. Incumbent must have good hearing and the ability to read small print found on survey forms. Incumbent must be in good physical condition to drive, walk, stand, and climb stairs for extended periods of time. Incumbent is occasionally required to lift boxes of survey materials weighing up to 50 pounds. </a:t>
            </a:r>
            <a:endParaRPr lang="en-US" sz="800" dirty="0" smtClean="0"/>
          </a:p>
          <a:p>
            <a:endParaRPr lang="en-US" sz="800" dirty="0"/>
          </a:p>
          <a:p>
            <a:r>
              <a:rPr lang="en-US" sz="800" dirty="0" smtClean="0"/>
              <a:t>Factor </a:t>
            </a:r>
            <a:r>
              <a:rPr lang="en-US" sz="800" dirty="0"/>
              <a:t>9 - Work Environment - FL 9-1 5 pts. </a:t>
            </a:r>
            <a:r>
              <a:rPr lang="en-US" sz="800" dirty="0" smtClean="0"/>
              <a:t/>
            </a:r>
            <a:br>
              <a:rPr lang="en-US" sz="800" dirty="0" smtClean="0"/>
            </a:br>
            <a:r>
              <a:rPr lang="en-US" sz="800" dirty="0" smtClean="0"/>
              <a:t>The </a:t>
            </a:r>
            <a:r>
              <a:rPr lang="en-US" sz="800" dirty="0"/>
              <a:t>work is performed in an field setting. </a:t>
            </a:r>
            <a:endParaRPr lang="en-US" sz="800" dirty="0" smtClean="0"/>
          </a:p>
          <a:p>
            <a:endParaRPr lang="en-US" sz="800" dirty="0"/>
          </a:p>
          <a:p>
            <a:r>
              <a:rPr lang="en-US" sz="800" dirty="0" smtClean="0"/>
              <a:t>Total </a:t>
            </a:r>
            <a:r>
              <a:rPr lang="en-US" sz="800" dirty="0"/>
              <a:t>points 820 None </a:t>
            </a:r>
          </a:p>
        </p:txBody>
      </p:sp>
      <p:sp>
        <p:nvSpPr>
          <p:cNvPr id="2" name="TextBox 1"/>
          <p:cNvSpPr txBox="1"/>
          <p:nvPr/>
        </p:nvSpPr>
        <p:spPr>
          <a:xfrm>
            <a:off x="4606636" y="685800"/>
            <a:ext cx="4343400" cy="6247864"/>
          </a:xfrm>
          <a:prstGeom prst="rect">
            <a:avLst/>
          </a:prstGeom>
          <a:noFill/>
        </p:spPr>
        <p:txBody>
          <a:bodyPr wrap="square" rtlCol="0">
            <a:spAutoFit/>
          </a:bodyPr>
          <a:lstStyle/>
          <a:p>
            <a:r>
              <a:rPr lang="en-US" sz="800" dirty="0"/>
              <a:t>S-0303-05 </a:t>
            </a:r>
            <a:br>
              <a:rPr lang="en-US" sz="800" dirty="0"/>
            </a:br>
            <a:r>
              <a:rPr lang="en-US" sz="800" dirty="0"/>
              <a:t>SA5843 </a:t>
            </a:r>
            <a:br>
              <a:rPr lang="en-US" sz="800" dirty="0"/>
            </a:br>
            <a:r>
              <a:rPr lang="en-US" sz="800" dirty="0"/>
              <a:t>FIELD REPRESENTATIVE </a:t>
            </a:r>
            <a:br>
              <a:rPr lang="en-US" sz="800" dirty="0"/>
            </a:br>
            <a:r>
              <a:rPr lang="en-US" sz="800" dirty="0"/>
              <a:t>NON-EXEMPT </a:t>
            </a:r>
          </a:p>
          <a:p>
            <a:r>
              <a:rPr lang="en-US" sz="800" dirty="0"/>
              <a:t> </a:t>
            </a:r>
          </a:p>
          <a:p>
            <a:r>
              <a:rPr lang="en-US" sz="800" dirty="0"/>
              <a:t>Factor 1 – Knowledge Required by the Position FL 1-3 350pts</a:t>
            </a:r>
          </a:p>
          <a:p>
            <a:r>
              <a:rPr lang="en-US" sz="800" dirty="0"/>
              <a:t>Knowledge of verbatim survey guides in order to conduct data collection survey </a:t>
            </a:r>
            <a:r>
              <a:rPr lang="en-US" sz="800" dirty="0" smtClean="0"/>
              <a:t>accurately. Ability </a:t>
            </a:r>
            <a:r>
              <a:rPr lang="en-US" sz="800" dirty="0"/>
              <a:t>to apply appropriate interviewing techniques to follow up on problems and/o to clarify questionable responses from respondents</a:t>
            </a:r>
            <a:r>
              <a:rPr lang="en-US" sz="800" dirty="0" smtClean="0"/>
              <a:t>.</a:t>
            </a:r>
          </a:p>
          <a:p>
            <a:endParaRPr lang="en-US" sz="800" dirty="0"/>
          </a:p>
          <a:p>
            <a:r>
              <a:rPr lang="en-US" sz="800" dirty="0"/>
              <a:t>Factor 2 – Supervisory Controls - FL 1-1 125 pts.</a:t>
            </a:r>
          </a:p>
          <a:p>
            <a:r>
              <a:rPr lang="en-US" sz="800" dirty="0"/>
              <a:t>The incumbent works under the supervision of a Field Supervisor, Routine work is done independently; judgement and initiative are required in solving problems. Difficult situations are referred to the supervisor for resolution. Work is reviewed according to whether or not it meets Bureau deadlines and quality standards</a:t>
            </a:r>
            <a:r>
              <a:rPr lang="en-US" sz="800" dirty="0" smtClean="0"/>
              <a:t>.</a:t>
            </a:r>
          </a:p>
          <a:p>
            <a:endParaRPr lang="en-US" sz="800" dirty="0"/>
          </a:p>
          <a:p>
            <a:r>
              <a:rPr lang="en-US" sz="800" dirty="0"/>
              <a:t>Factor 3 – Guidelines FL3.2 125pts</a:t>
            </a:r>
          </a:p>
          <a:p>
            <a:r>
              <a:rPr lang="en-US" sz="800" dirty="0"/>
              <a:t>Guidelines include verbatim survey scripts, survey manuals and directives, Field Division policy memoranda from headquarters, and any internal policies and procedures establish by the Regional </a:t>
            </a:r>
            <a:r>
              <a:rPr lang="en-US" sz="800" dirty="0" smtClean="0"/>
              <a:t>Office. The </a:t>
            </a:r>
            <a:r>
              <a:rPr lang="en-US" sz="800" dirty="0"/>
              <a:t>employees solve problems by applying guidelines. Exceptional cases are referred to the supervisor.</a:t>
            </a:r>
          </a:p>
          <a:p>
            <a:endParaRPr lang="en-US" sz="800" dirty="0" smtClean="0"/>
          </a:p>
          <a:p>
            <a:r>
              <a:rPr lang="en-US" sz="800" dirty="0" smtClean="0"/>
              <a:t>Factor </a:t>
            </a:r>
            <a:r>
              <a:rPr lang="en-US" sz="800" dirty="0"/>
              <a:t>4 Complexity - FL 4-2 75pts.</a:t>
            </a:r>
          </a:p>
          <a:p>
            <a:r>
              <a:rPr lang="en-US" sz="800" dirty="0"/>
              <a:t>Incumbent provides all clerical support required for conduction data collection activities in a regional office and provides assistance to the field supervisor. The incumbent must be able to determine and apply best solution to a variety of problems</a:t>
            </a:r>
            <a:r>
              <a:rPr lang="en-US" sz="800" dirty="0" smtClean="0"/>
              <a:t>.</a:t>
            </a:r>
          </a:p>
          <a:p>
            <a:endParaRPr lang="en-US" sz="800" dirty="0"/>
          </a:p>
          <a:p>
            <a:r>
              <a:rPr lang="en-US" sz="800" dirty="0"/>
              <a:t>Factor 5 Scope and Effect – F:5-2 75pts.</a:t>
            </a:r>
          </a:p>
          <a:p>
            <a:r>
              <a:rPr lang="en-US" sz="800" dirty="0"/>
              <a:t>Contacts are with coworkers, members of the field interviewing staff, headquarters personnel and general public who are asked to respond to survey questionnaires</a:t>
            </a:r>
            <a:r>
              <a:rPr lang="en-US" sz="800" dirty="0" smtClean="0"/>
              <a:t>.</a:t>
            </a:r>
          </a:p>
          <a:p>
            <a:endParaRPr lang="en-US" sz="800" dirty="0"/>
          </a:p>
          <a:p>
            <a:r>
              <a:rPr lang="en-US" sz="800" dirty="0"/>
              <a:t>Factor 6 - Personal Contacts - FL 6-2 25 pts.</a:t>
            </a:r>
            <a:br>
              <a:rPr lang="en-US" sz="800" dirty="0"/>
            </a:br>
            <a:r>
              <a:rPr lang="en-US" sz="800" dirty="0"/>
              <a:t> Contacts are with coworkers, members of the field interviewing staff, headquarters personnel and the general public who are asked to respond to survey questionnaires. </a:t>
            </a:r>
          </a:p>
          <a:p>
            <a:endParaRPr lang="en-US" sz="800" dirty="0"/>
          </a:p>
          <a:p>
            <a:r>
              <a:rPr lang="en-US" sz="800" dirty="0"/>
              <a:t>Factor 7 - Purpose of Contacts - FL 7-1 20 pts </a:t>
            </a:r>
            <a:br>
              <a:rPr lang="en-US" sz="800" dirty="0"/>
            </a:br>
            <a:r>
              <a:rPr lang="en-US" sz="800" dirty="0"/>
              <a:t>Contacts with Field Supervisor, coworkers, and respondents in the general public. </a:t>
            </a:r>
          </a:p>
          <a:p>
            <a:endParaRPr lang="en-US" sz="800" dirty="0"/>
          </a:p>
          <a:p>
            <a:r>
              <a:rPr lang="en-US" sz="800" dirty="0"/>
              <a:t>Factor 8 – Physical Demands FL 8-2 20 pts.</a:t>
            </a:r>
          </a:p>
          <a:p>
            <a:r>
              <a:rPr lang="en-US" sz="800" dirty="0"/>
              <a:t>The work requires some physical exertion. The employee must walk, stand, bend as necessary to handle mailing of questionnaires. Incumbent must have good hearing and the ability to read small print found on survey forms. Incumbent must be in good physical condition to drive, walk, stand, and climb stairs for extended periods of time. Incumbent is occasionally required to lift boxes of survey materials weighing up to 50 pounds</a:t>
            </a:r>
            <a:r>
              <a:rPr lang="en-US" sz="800" dirty="0" smtClean="0"/>
              <a:t>.</a:t>
            </a:r>
          </a:p>
          <a:p>
            <a:endParaRPr lang="en-US" sz="800" dirty="0"/>
          </a:p>
          <a:p>
            <a:r>
              <a:rPr lang="en-US" sz="800" dirty="0"/>
              <a:t>Factor 9 – Work Environment  - FL 9-1 </a:t>
            </a:r>
            <a:r>
              <a:rPr lang="en-US" sz="800" dirty="0" smtClean="0"/>
              <a:t>5pts. </a:t>
            </a:r>
            <a:br>
              <a:rPr lang="en-US" sz="800" dirty="0" smtClean="0"/>
            </a:br>
            <a:r>
              <a:rPr lang="en-US" sz="800" dirty="0" smtClean="0"/>
              <a:t>The </a:t>
            </a:r>
            <a:r>
              <a:rPr lang="en-US" sz="800" dirty="0"/>
              <a:t>work is performed in a field setting</a:t>
            </a:r>
            <a:r>
              <a:rPr lang="en-US" sz="800" dirty="0" smtClean="0"/>
              <a:t>.</a:t>
            </a:r>
          </a:p>
          <a:p>
            <a:endParaRPr lang="en-US" sz="800" dirty="0"/>
          </a:p>
          <a:p>
            <a:r>
              <a:rPr lang="en-US" sz="800" dirty="0"/>
              <a:t>Total points 895  Grade 5.  Point Range </a:t>
            </a:r>
            <a:r>
              <a:rPr lang="en-US" sz="800" dirty="0" smtClean="0"/>
              <a:t>855-1100pts.None </a:t>
            </a:r>
            <a:r>
              <a:rPr lang="en-US" sz="800" dirty="0"/>
              <a:t> </a:t>
            </a:r>
          </a:p>
          <a:p>
            <a:endParaRPr lang="en-US" sz="800" dirty="0"/>
          </a:p>
        </p:txBody>
      </p:sp>
    </p:spTree>
    <p:extLst>
      <p:ext uri="{BB962C8B-B14F-4D97-AF65-F5344CB8AC3E}">
        <p14:creationId xmlns:p14="http://schemas.microsoft.com/office/powerpoint/2010/main" val="7225450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Field Representative (FR) </a:t>
            </a:r>
            <a:br>
              <a:rPr lang="en-US" b="1" dirty="0" smtClean="0"/>
            </a:br>
            <a:r>
              <a:rPr lang="en-US" b="1" u="sng" dirty="0" smtClean="0"/>
              <a:t>Identical Job Position Descriptions</a:t>
            </a:r>
            <a:endParaRPr lang="en-US" b="1" u="sng" dirty="0"/>
          </a:p>
        </p:txBody>
      </p:sp>
      <p:sp>
        <p:nvSpPr>
          <p:cNvPr id="3" name="Content Placeholder 2"/>
          <p:cNvSpPr>
            <a:spLocks noGrp="1"/>
          </p:cNvSpPr>
          <p:nvPr>
            <p:ph idx="1"/>
          </p:nvPr>
        </p:nvSpPr>
        <p:spPr/>
        <p:txBody>
          <a:bodyPr>
            <a:noAutofit/>
          </a:bodyPr>
          <a:lstStyle/>
          <a:p>
            <a:pPr marL="0" indent="0" fontAlgn="base">
              <a:buNone/>
            </a:pPr>
            <a:r>
              <a:rPr lang="en-US" sz="900" dirty="0" smtClean="0"/>
              <a:t>RECRUITMENT BULLETIN NUMBER: 23-22-001-FR-EXT, : 23-22-002-FR-EXT, 23-22-003-FR-EXT </a:t>
            </a:r>
          </a:p>
          <a:p>
            <a:pPr marL="0" indent="0" fontAlgn="base">
              <a:buNone/>
            </a:pPr>
            <a:r>
              <a:rPr lang="en-US" sz="850" dirty="0" smtClean="0"/>
              <a:t>This is a time-limited appointment with a not-to-exceed (NTE) date. At any time, you may be extended (up to a maximum of 4 years), released or converted to a permanent appointment at management discretion. BENEFITS: As a federal employee, you and your family will have access to a range of benefits that are designed to make your federal career very rewarding. Learn more about federal benefits. If hired, you may be eligible for with-in grade increases and health benefits under the Affordable Care Act depending on the length of your initial appointment. You are not entitled to paid holidays if you are placed on an intermittent work schedule or promotions if your initial appointment is less than a year. Eligibility for benefits depends on the type of position you hold and whether your position is full-time, part-time, or intermittent. Contact the hiring agency for more information on the specific benefits offered. SELECTIVE FACTOR: In limited areas, this position may have a language requirement. Indicate clearly on your application/resume the language(s) that you speak, read, and write fluently. Bilingual applicants are encouraged to apply. WORK SCHEDULE: This position has a mixed-tour work schedule. A mixed-tour work schedule provides for periods of full-time, part-time, and/or intermittent work to accommodate fluctuating workloads. The candidate(s) selected for this position must sign an agreement outlining the conditions of employment prior to appointment</a:t>
            </a:r>
          </a:p>
          <a:p>
            <a:pPr marL="0" indent="0" fontAlgn="base">
              <a:buNone/>
            </a:pPr>
            <a:r>
              <a:rPr lang="en-US" sz="850" dirty="0" smtClean="0"/>
              <a:t>DUTIES: Interviews respondents to collect survey or census data as required for current, on-going surveys, one-time surveys, and special censuses. The incumbent is responsible for communicating with respondents, supervisors, and other persons as appropriate. Reads survey materials and conducts door-to-door surveys. Explains the purpose of the survey, asks questions as worded on the questionnaire or survey instrument, and enters accurate and complete information into a laptop computer or onto survey forms. The incumbent may occasionally be required to lift boxes of survey materials or laptops weighing up to 50 pounds. Maintains personal payroll records that reflect hours worked, miles driven, and reimbursements for travel and communications claimed. QUALIFICATIONS: Grade 4 Field Representatives may be promoted to the Grade 5 without competition after one year at the Grade 4 position BUT not until they have worked 2080 hours. Performance must be at the fully successful level. CONDITIONS OF EMPLOYMENT: • Physical Demands: Incumbent must have good hearing and the ability to read small print found on survey forms. Incumbent must be in good physical condition to drive, walk, stand, and climb stairs for extended periods. Incumbent is occasionally required to lift boxes of survey materials weighing up to 50 pounds. • Must be willing to work days, evenings, and weekends. • Must have use of an automobile, valid driver’s license. • Must be willing to travel overnight for work assignments, training, etc. • Must be willing to use all methods of communication (face to face, phone call, emails, letter, etc.). EVALUATION CRITERIA: Applicants must complete and submit a 33 question Assessment (BC-172). Eligible applicants will be ranked based on their assessment score plus any Veterans’ preference entitlements. All applications and assessment scores will remain active for two years. After two years, unselected applicants will be required to complete a new application and assessment to be considered for future positions.</a:t>
            </a:r>
          </a:p>
          <a:p>
            <a:pPr marL="0" indent="0" fontAlgn="base">
              <a:buNone/>
            </a:pPr>
            <a:r>
              <a:rPr lang="en-US" sz="850" dirty="0" smtClean="0"/>
              <a:t>Must be a U.S. citizen • Must be 18 years of age or older. • You must pass a background investigation. • You will be required to complete a Declaration for Federal Employment (OF-306) to determine your suitability for Federal employment and to authorize a background investigation. You will also be REQUIRED TO SIGN AND CERTIFY THE ACCURACY OF ALL THE INFORMATION IN YOUR APPLICATION. If you make a false statement in any part of your application, you may not be hired; or you may be fired after you begin work; or you may be fined or jailed. • Veterans’ Preference - Applicants claiming 10-point Veterans’ preference MUST submit the SF-15. Application for 10-Point Veterans’ Preference, with the required proof (i.e., statement from the Department of Veterans Affairs) and the latest copy of the DD-214, Certificate of Release or Discharge from the Active Duty. Applicants claiming 10-point preference who do not submit the required documentation will receive 5-point Veterans’ preference. Applicants claiming 5-point Veterans’ preference must submit a DD-214 to receive preference. • If selected, male applicants born after 12/31/59 must confirm their selective service registration status. Certification forms are available at most Federal agency personnel offices or from the U.S. Office of Personnel Management. • Employees who receive a Voluntary Separation Incentive Payment (VSIP) or “buyout” and subsequently return to a position in Federal agencies, whether by re-employment or contracts for personal services are obligated to repay the full amount of the buyout to the agency that paid it within a specified time period. • Trial Period: Applicants selected for this position are required to serve a trial period. The trial period is one year of continuous service for preference eligible candidates and two years of continuous service for non-preference eligible candidates in the same or similar position. During this trial period, candidates may be removed from this position for poor performance and will not have appeal rights to the Merit Systems Protection Board (MSPB). • Disabled Veterans or any other applicants eligible for non-competitive appointments should specify their special eligibility on the application. Individuals with a disability may request reasonable accommodations by calling the New York Regional Office at 212-584-3495.</a:t>
            </a:r>
            <a:endParaRPr lang="en-US" sz="850" dirty="0"/>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33</a:t>
            </a:fld>
            <a:endParaRPr lang="en-US" dirty="0" smtClean="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33</a:t>
            </a:fld>
            <a:endParaRPr lang="en-US" dirty="0" smtClean="0"/>
          </a:p>
        </p:txBody>
      </p:sp>
    </p:spTree>
    <p:extLst>
      <p:ext uri="{BB962C8B-B14F-4D97-AF65-F5344CB8AC3E}">
        <p14:creationId xmlns:p14="http://schemas.microsoft.com/office/powerpoint/2010/main" val="34369675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457200" y="274638"/>
            <a:ext cx="8229600" cy="411162"/>
          </a:xfrm>
        </p:spPr>
        <p:txBody>
          <a:bodyPr>
            <a:normAutofit/>
          </a:bodyPr>
          <a:lstStyle/>
          <a:p>
            <a:r>
              <a:rPr lang="en-US" sz="2000" b="1" dirty="0" smtClean="0"/>
              <a:t>Appendix Side by Side GS6- GS7</a:t>
            </a:r>
            <a:endParaRPr lang="en-US" sz="2000" b="1"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34</a:t>
            </a:fld>
            <a:endParaRPr lang="en-US" dirty="0" smtClean="0"/>
          </a:p>
        </p:txBody>
      </p:sp>
      <p:sp>
        <p:nvSpPr>
          <p:cNvPr id="4" name="TextBox 3"/>
          <p:cNvSpPr txBox="1"/>
          <p:nvPr/>
        </p:nvSpPr>
        <p:spPr>
          <a:xfrm>
            <a:off x="152400" y="762000"/>
            <a:ext cx="4343400" cy="5632311"/>
          </a:xfrm>
          <a:prstGeom prst="rect">
            <a:avLst/>
          </a:prstGeom>
          <a:noFill/>
        </p:spPr>
        <p:txBody>
          <a:bodyPr wrap="square" rtlCol="0">
            <a:spAutoFit/>
          </a:bodyPr>
          <a:lstStyle/>
          <a:p>
            <a:r>
              <a:rPr lang="en-US" sz="800" b="1" dirty="0" smtClean="0"/>
              <a:t>GS-6</a:t>
            </a:r>
          </a:p>
          <a:p>
            <a:r>
              <a:rPr lang="en-US" sz="800" dirty="0" smtClean="0"/>
              <a:t>Criteria </a:t>
            </a:r>
            <a:r>
              <a:rPr lang="en-US" sz="800" dirty="0"/>
              <a:t>GG-0303-06 SA9462 </a:t>
            </a:r>
            <a:endParaRPr lang="en-US" sz="800" dirty="0" smtClean="0"/>
          </a:p>
          <a:p>
            <a:endParaRPr lang="en-US" sz="800" dirty="0"/>
          </a:p>
          <a:p>
            <a:r>
              <a:rPr lang="en-US" sz="800" dirty="0" smtClean="0"/>
              <a:t>This </a:t>
            </a:r>
            <a:r>
              <a:rPr lang="en-US" sz="800" dirty="0"/>
              <a:t>is a Schedule A, Excepted Service position. </a:t>
            </a:r>
            <a:endParaRPr lang="en-US" sz="800" dirty="0" smtClean="0"/>
          </a:p>
          <a:p>
            <a:r>
              <a:rPr lang="en-US" sz="800" dirty="0"/>
              <a:t>The Field Supervisor (FS) serves as the first level supervisor for a group of approximately 6 to 15 Field Representatives and is responsible for data collection in a geography that may include some hard to count areas. The FS is responsible for ensuring this group's performance meets the performance standards and expectations set forth by the bureau and survey sponsors. The FS has knowledge of surveys conducted in the area of supervision. She/he understands parameters, procedures, question order and meaning, and typical response patterns of the surveys. Survey knowledge allows the FS to explain the reasons for differences in survey procedures and how those differences affect the interviewing experience. The FS is familiar with most problems encountered by subordinates while interviewing and is able to provide detailed guidance to subordinates on how to resolve issues. When problems occur the FS applies general guidance, previous training, past experiences, or utilizes survey resource materials to derive appropriate solution. The FS seeks guidance from the supervisor on complex or unusual problems. </a:t>
            </a:r>
            <a:endParaRPr lang="en-US" sz="800" dirty="0" smtClean="0"/>
          </a:p>
          <a:p>
            <a:endParaRPr lang="en-US" sz="800" dirty="0"/>
          </a:p>
          <a:p>
            <a:r>
              <a:rPr lang="en-US" sz="800" dirty="0"/>
              <a:t>As a first level supervisor, the FS is responsible for evaluating and reviewing assignments of subordinates. The FS monitors staff performance that includes on the job observations, monitoring of various performance metrics, and conducting performance reviews. The FS may assist with training of employees. The FS reviews and approves payroll and leave submissions for their staff. The FS may assist with the recruiting of Field Representatives. </a:t>
            </a:r>
            <a:endParaRPr lang="en-US" sz="800" dirty="0" smtClean="0"/>
          </a:p>
          <a:p>
            <a:endParaRPr lang="en-US" sz="800" dirty="0"/>
          </a:p>
          <a:p>
            <a:r>
              <a:rPr lang="en-US" sz="800" dirty="0"/>
              <a:t>FLSA This position is non-exempt under the coverage of Fair Labor Act. Major Duties Oversees activities performed in his/her assigned area of supervision unless otherwise noted. Monitors and reassigns survey cases in the area of supervision, as appropriate. </a:t>
            </a:r>
            <a:endParaRPr lang="en-US" sz="800" dirty="0" smtClean="0"/>
          </a:p>
          <a:p>
            <a:endParaRPr lang="en-US" sz="800" dirty="0"/>
          </a:p>
          <a:p>
            <a:r>
              <a:rPr lang="en-US" sz="800" dirty="0" smtClean="0"/>
              <a:t>Reviews </a:t>
            </a:r>
            <a:r>
              <a:rPr lang="en-US" sz="800" dirty="0"/>
              <a:t>survey production and progress reports. Works with a supervisor to implement corrective actions based on the production and progress reports. Provides guidance to field representatives on interviewing techniques and administrative matters. Completes case assignments, conducts Type A follow up, and </a:t>
            </a:r>
            <a:r>
              <a:rPr lang="en-US" sz="800" dirty="0" err="1"/>
              <a:t>reinterview</a:t>
            </a:r>
            <a:r>
              <a:rPr lang="en-US" sz="800" dirty="0"/>
              <a:t> cases. Reviews and approves payroll. Supervises a subordinate staff of approximately 6-15 Field Representatives. These supervisory duties include administering the initial and interim progress reviews and final ratings to subordinates; working with a supervisor to resolve conduct and performance issues. </a:t>
            </a:r>
            <a:endParaRPr lang="en-US" sz="800" dirty="0" smtClean="0"/>
          </a:p>
          <a:p>
            <a:r>
              <a:rPr lang="en-US" sz="800" dirty="0" smtClean="0"/>
              <a:t>Assists </a:t>
            </a:r>
            <a:r>
              <a:rPr lang="en-US" sz="800" dirty="0"/>
              <a:t>and/or administers classroom and refresher training as needed. Assists and/or administers recruiting testing sessions as needed. </a:t>
            </a:r>
            <a:endParaRPr lang="en-US" sz="800" dirty="0" smtClean="0"/>
          </a:p>
          <a:p>
            <a:r>
              <a:rPr lang="en-US" sz="800" dirty="0" smtClean="0"/>
              <a:t>Use </a:t>
            </a:r>
            <a:r>
              <a:rPr lang="en-US" sz="800" dirty="0"/>
              <a:t>survey management information systems to monitor FR workloads., i.e. ROSCO, CARMN, CHI etc. </a:t>
            </a:r>
            <a:endParaRPr lang="en-US" sz="800" dirty="0" smtClean="0"/>
          </a:p>
          <a:p>
            <a:r>
              <a:rPr lang="en-US" sz="800" dirty="0" smtClean="0"/>
              <a:t>Delivers </a:t>
            </a:r>
            <a:r>
              <a:rPr lang="en-US" sz="800" dirty="0"/>
              <a:t>the Oath of Office under a delegated authority. </a:t>
            </a:r>
            <a:endParaRPr lang="en-US" sz="800" dirty="0" smtClean="0"/>
          </a:p>
          <a:p>
            <a:r>
              <a:rPr lang="en-US" sz="800" dirty="0" smtClean="0"/>
              <a:t>Understands </a:t>
            </a:r>
            <a:r>
              <a:rPr lang="en-US" sz="800" dirty="0"/>
              <a:t>and keeps abreast of the content and procedures for each Census Bureau Survey in the assigned geographic area. </a:t>
            </a:r>
            <a:endParaRPr lang="en-US" sz="800" dirty="0" smtClean="0"/>
          </a:p>
          <a:p>
            <a:r>
              <a:rPr lang="en-US" sz="800" dirty="0" smtClean="0"/>
              <a:t>Communicates </a:t>
            </a:r>
            <a:r>
              <a:rPr lang="en-US" sz="800" dirty="0"/>
              <a:t>progress of data collection operations to supervisor and subordinates. </a:t>
            </a:r>
            <a:endParaRPr lang="en-US" sz="800" dirty="0" smtClean="0"/>
          </a:p>
          <a:p>
            <a:r>
              <a:rPr lang="en-US" sz="800" dirty="0" smtClean="0"/>
              <a:t>Occasionally </a:t>
            </a:r>
            <a:r>
              <a:rPr lang="en-US" sz="800" dirty="0"/>
              <a:t>lifts up to 30 pounds of survey materials or laptops. Performs other related duties as assigned. </a:t>
            </a:r>
            <a:endParaRPr lang="en-US" sz="800" dirty="0" smtClean="0"/>
          </a:p>
          <a:p>
            <a:endParaRPr lang="en-US" sz="800" dirty="0"/>
          </a:p>
        </p:txBody>
      </p:sp>
      <p:sp>
        <p:nvSpPr>
          <p:cNvPr id="12" name="TextBox 11"/>
          <p:cNvSpPr txBox="1"/>
          <p:nvPr/>
        </p:nvSpPr>
        <p:spPr>
          <a:xfrm>
            <a:off x="4648200" y="739200"/>
            <a:ext cx="4114800" cy="5755422"/>
          </a:xfrm>
          <a:prstGeom prst="rect">
            <a:avLst/>
          </a:prstGeom>
          <a:noFill/>
        </p:spPr>
        <p:txBody>
          <a:bodyPr wrap="square" rtlCol="0">
            <a:spAutoFit/>
          </a:bodyPr>
          <a:lstStyle/>
          <a:p>
            <a:r>
              <a:rPr lang="en-US" sz="800" dirty="0" smtClean="0"/>
              <a:t>GS-7</a:t>
            </a:r>
          </a:p>
          <a:p>
            <a:r>
              <a:rPr lang="en-US" sz="800" dirty="0" smtClean="0"/>
              <a:t>GS-0303-07 SA9666</a:t>
            </a:r>
          </a:p>
          <a:p>
            <a:endParaRPr lang="en-US" sz="800" dirty="0" smtClean="0"/>
          </a:p>
          <a:p>
            <a:r>
              <a:rPr lang="en-US" sz="800" dirty="0" smtClean="0"/>
              <a:t>This </a:t>
            </a:r>
            <a:r>
              <a:rPr lang="en-US" sz="800" dirty="0"/>
              <a:t>is a Schedule A, Excepted Service position</a:t>
            </a:r>
            <a:r>
              <a:rPr lang="en-US" sz="800" dirty="0" smtClean="0"/>
              <a:t>.</a:t>
            </a:r>
            <a:r>
              <a:rPr lang="en-US" sz="800" dirty="0"/>
              <a:t/>
            </a:r>
            <a:br>
              <a:rPr lang="en-US" sz="800" dirty="0"/>
            </a:br>
            <a:r>
              <a:rPr lang="en-US" sz="800" dirty="0"/>
              <a:t>The incumbent of this position serves as a Field Supervisor (FS) responsible for supervising a team of Field Representatives (FRs) responsible for interviewing respondents to collect survey or census data as required for current, on-going, one-time and special censuses within an assigned geographical area called a Field Supervisory Area (FSA). The geographical area assigned is comparable to a large metropolitan area with social, environmental, linguistic, cultural, population, economic and other issues that make it most difficult to collect survey data. </a:t>
            </a:r>
            <a:r>
              <a:rPr lang="en-US" sz="800" b="1" dirty="0"/>
              <a:t>The incumbent supervises a subordinate staff of approximately 5 to 30 FRs </a:t>
            </a:r>
            <a:r>
              <a:rPr lang="en-US" sz="800" dirty="0"/>
              <a:t>and has extensive knowledge of all surveys conducted in the area of supervision. The staff supervised consists of part time and intermittent employees responsible for survey data collection in the assigned FSA. All employees including the supervisor work from home. This position reports to the assigned Supervisory Survey Statistician (Field).</a:t>
            </a:r>
            <a:br>
              <a:rPr lang="en-US" sz="800" dirty="0"/>
            </a:br>
            <a:r>
              <a:rPr lang="en-US" sz="800" dirty="0"/>
              <a:t/>
            </a:r>
            <a:br>
              <a:rPr lang="en-US" sz="800" dirty="0"/>
            </a:br>
            <a:r>
              <a:rPr lang="en-US" sz="800" dirty="0"/>
              <a:t>This position is non-exempt from the minimum pay and overtime provision of the Fair Labor Standards Act (as amended by PL 93-259) based on the absence of duties that are identified with exemption criteria. This position is non-exempt from coverage under the Fair Labor Standards Act.</a:t>
            </a:r>
            <a:br>
              <a:rPr lang="en-US" sz="800" dirty="0"/>
            </a:br>
            <a:r>
              <a:rPr lang="en-US" sz="800" dirty="0"/>
              <a:t/>
            </a:r>
            <a:br>
              <a:rPr lang="en-US" sz="800" dirty="0"/>
            </a:br>
            <a:r>
              <a:rPr lang="en-US" sz="800" dirty="0"/>
              <a:t>NOTE: The number of GS-5 positions supervised must be at least 25% of the total workload supervised.</a:t>
            </a:r>
            <a:br>
              <a:rPr lang="en-US" sz="800" dirty="0"/>
            </a:br>
            <a:r>
              <a:rPr lang="en-US" sz="800" dirty="0"/>
              <a:t>Major </a:t>
            </a:r>
            <a:r>
              <a:rPr lang="en-US" sz="800" dirty="0" smtClean="0"/>
              <a:t>Duties Oversees </a:t>
            </a:r>
            <a:r>
              <a:rPr lang="en-US" sz="800" dirty="0"/>
              <a:t>activities performed in his/her assigned area of supervision unless otherwise noted.</a:t>
            </a:r>
            <a:br>
              <a:rPr lang="en-US" sz="800" dirty="0"/>
            </a:br>
            <a:r>
              <a:rPr lang="en-US" sz="800" dirty="0" smtClean="0"/>
              <a:t>Monitors </a:t>
            </a:r>
            <a:r>
              <a:rPr lang="en-US" sz="800" dirty="0"/>
              <a:t>and reassigns survey cases in the area of supervision, as appropriate.</a:t>
            </a:r>
            <a:br>
              <a:rPr lang="en-US" sz="800" dirty="0"/>
            </a:br>
            <a:r>
              <a:rPr lang="en-US" sz="800" dirty="0" smtClean="0"/>
              <a:t>Reviews </a:t>
            </a:r>
            <a:r>
              <a:rPr lang="en-US" sz="800" dirty="0"/>
              <a:t>survey production and progress reports.</a:t>
            </a:r>
            <a:br>
              <a:rPr lang="en-US" sz="800" dirty="0"/>
            </a:br>
            <a:r>
              <a:rPr lang="en-US" sz="800" dirty="0" smtClean="0"/>
              <a:t>Works </a:t>
            </a:r>
            <a:r>
              <a:rPr lang="en-US" sz="800" dirty="0"/>
              <a:t>with a supervisor to implement corrective actions based on the production and progress reports.</a:t>
            </a:r>
            <a:br>
              <a:rPr lang="en-US" sz="800" dirty="0"/>
            </a:br>
            <a:r>
              <a:rPr lang="en-US" sz="800" dirty="0" smtClean="0"/>
              <a:t>Provides </a:t>
            </a:r>
            <a:r>
              <a:rPr lang="en-US" sz="800" dirty="0"/>
              <a:t>guidance to FRs on interviewing techniques and administrative matters.</a:t>
            </a:r>
            <a:br>
              <a:rPr lang="en-US" sz="800" dirty="0"/>
            </a:br>
            <a:r>
              <a:rPr lang="en-US" sz="800" dirty="0" smtClean="0"/>
              <a:t>Completes </a:t>
            </a:r>
            <a:r>
              <a:rPr lang="en-US" sz="800" dirty="0"/>
              <a:t>case assignments, conducts Type-A follow-up, and re-interview cases.</a:t>
            </a:r>
            <a:br>
              <a:rPr lang="en-US" sz="800" dirty="0"/>
            </a:br>
            <a:r>
              <a:rPr lang="en-US" sz="800" dirty="0" smtClean="0"/>
              <a:t>Reviews </a:t>
            </a:r>
            <a:r>
              <a:rPr lang="en-US" sz="800" dirty="0"/>
              <a:t>and approves payroll</a:t>
            </a:r>
            <a:r>
              <a:rPr lang="en-US" sz="800" dirty="0" smtClean="0"/>
              <a:t>.</a:t>
            </a:r>
          </a:p>
          <a:p>
            <a:r>
              <a:rPr lang="en-US" sz="800" dirty="0"/>
              <a:t>Supervises a subordinate staff of approximately 5-30 </a:t>
            </a:r>
            <a:r>
              <a:rPr lang="en-US" sz="800" dirty="0" err="1"/>
              <a:t>FRs.</a:t>
            </a:r>
            <a:r>
              <a:rPr lang="en-US" sz="800" dirty="0"/>
              <a:t> These supervisory duties include administering the initial and interim progress reviews and final ratings to subordinates; working with a supervisor to resolve conduct and performance issues.</a:t>
            </a:r>
            <a:br>
              <a:rPr lang="en-US" sz="800" dirty="0"/>
            </a:br>
            <a:r>
              <a:rPr lang="en-US" sz="800" dirty="0"/>
              <a:t>Assists and/or administers classroom and refresher training as needed.</a:t>
            </a:r>
            <a:br>
              <a:rPr lang="en-US" sz="800" dirty="0"/>
            </a:br>
            <a:r>
              <a:rPr lang="en-US" sz="800" dirty="0"/>
              <a:t>Assists and/or administers recruiting testing sessions as needed.</a:t>
            </a:r>
            <a:br>
              <a:rPr lang="en-US" sz="800" dirty="0"/>
            </a:br>
            <a:r>
              <a:rPr lang="en-US" sz="800" dirty="0"/>
              <a:t>Use survey management information systems to monitor FR workloads., i.e. ROSCO, CARMN, CHI etc.</a:t>
            </a:r>
            <a:br>
              <a:rPr lang="en-US" sz="800" dirty="0"/>
            </a:br>
            <a:r>
              <a:rPr lang="en-US" sz="800" dirty="0"/>
              <a:t>Delivers the Oath of Office under a delegated authority.</a:t>
            </a:r>
            <a:br>
              <a:rPr lang="en-US" sz="800" dirty="0"/>
            </a:br>
            <a:r>
              <a:rPr lang="en-US" sz="800" dirty="0"/>
              <a:t>Understands and keeps abreast of the content and procedures for each Census Bureau Survey in the assigned geographic area.</a:t>
            </a:r>
            <a:br>
              <a:rPr lang="en-US" sz="800" dirty="0"/>
            </a:br>
            <a:r>
              <a:rPr lang="en-US" sz="800" dirty="0"/>
              <a:t>Communicates progress of data collection operations to supervisor and subordinates.</a:t>
            </a:r>
            <a:br>
              <a:rPr lang="en-US" sz="800" dirty="0"/>
            </a:br>
            <a:r>
              <a:rPr lang="en-US" sz="800" dirty="0"/>
              <a:t>Occasionally lifts up to 30 pounds of survey materials or laptops.</a:t>
            </a:r>
            <a:br>
              <a:rPr lang="en-US" sz="800" dirty="0"/>
            </a:br>
            <a:r>
              <a:rPr lang="en-US" sz="800" dirty="0"/>
              <a:t/>
            </a:r>
            <a:br>
              <a:rPr lang="en-US" sz="800" dirty="0"/>
            </a:br>
            <a:endParaRPr lang="en-US" sz="800" dirty="0"/>
          </a:p>
        </p:txBody>
      </p:sp>
    </p:spTree>
    <p:extLst>
      <p:ext uri="{BB962C8B-B14F-4D97-AF65-F5344CB8AC3E}">
        <p14:creationId xmlns:p14="http://schemas.microsoft.com/office/powerpoint/2010/main" val="2991694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title"/>
          </p:nvPr>
        </p:nvSpPr>
        <p:spPr>
          <a:xfrm>
            <a:off x="457200" y="274638"/>
            <a:ext cx="8229600" cy="411162"/>
          </a:xfrm>
        </p:spPr>
        <p:txBody>
          <a:bodyPr>
            <a:normAutofit/>
          </a:bodyPr>
          <a:lstStyle/>
          <a:p>
            <a:r>
              <a:rPr lang="en-US" sz="2000" b="1" dirty="0" smtClean="0"/>
              <a:t>Appendix Side by Side GS6- GS7 - Continued</a:t>
            </a:r>
            <a:endParaRPr lang="en-US" sz="2000" b="1" dirty="0"/>
          </a:p>
        </p:txBody>
      </p:sp>
      <p:sp>
        <p:nvSpPr>
          <p:cNvPr id="5"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35</a:t>
            </a:fld>
            <a:endParaRPr lang="en-US" dirty="0" smtClean="0"/>
          </a:p>
        </p:txBody>
      </p:sp>
      <p:sp>
        <p:nvSpPr>
          <p:cNvPr id="4" name="TextBox 3"/>
          <p:cNvSpPr txBox="1"/>
          <p:nvPr/>
        </p:nvSpPr>
        <p:spPr>
          <a:xfrm>
            <a:off x="152400" y="762000"/>
            <a:ext cx="4343400" cy="5632311"/>
          </a:xfrm>
          <a:prstGeom prst="rect">
            <a:avLst/>
          </a:prstGeom>
          <a:noFill/>
        </p:spPr>
        <p:txBody>
          <a:bodyPr wrap="square" rtlCol="0">
            <a:spAutoFit/>
          </a:bodyPr>
          <a:lstStyle/>
          <a:p>
            <a:r>
              <a:rPr lang="en-US" sz="800" b="1" dirty="0" smtClean="0"/>
              <a:t>GS-6</a:t>
            </a:r>
          </a:p>
          <a:p>
            <a:r>
              <a:rPr lang="en-US" sz="800" dirty="0" smtClean="0"/>
              <a:t>Criteria GS-0303-06 </a:t>
            </a:r>
            <a:r>
              <a:rPr lang="en-US" sz="800" dirty="0"/>
              <a:t>SA9462 </a:t>
            </a:r>
            <a:endParaRPr lang="en-US" sz="800" dirty="0" smtClean="0"/>
          </a:p>
          <a:p>
            <a:endParaRPr lang="en-US" sz="800" dirty="0"/>
          </a:p>
          <a:p>
            <a:r>
              <a:rPr lang="en-US" sz="800" dirty="0" smtClean="0"/>
              <a:t>Continued</a:t>
            </a:r>
          </a:p>
          <a:p>
            <a:endParaRPr lang="en-US" sz="800" dirty="0"/>
          </a:p>
          <a:p>
            <a:r>
              <a:rPr lang="en-US" sz="800" dirty="0"/>
              <a:t>Grading Criteria </a:t>
            </a:r>
            <a:br>
              <a:rPr lang="en-US" sz="800" dirty="0"/>
            </a:br>
            <a:r>
              <a:rPr lang="en-US" sz="800" dirty="0"/>
              <a:t>Factor 1 – Program scope and effect 1-1 175 points Directs the work of Field Representatives at the GS-4 level who conduct surveys. The work significantly affects the data collected and the overall mission of the Regional Office. The work supervised is procedural and routine; field representatives follow verbatim interview scripts and receive detailed guidance on how to handle relevant situations. The FS has access to online and paper survey resource materials to manage activities and assist in answering technical questions as it relates to surveys conducted in the assignment area and administrative procedures conducted by subordinates so he/she may provide guidance and answer questions as needed. The FS may also consult with their immediate supervisor for assistance in answering questions. The assigned work directly affects only a small percentage of persons in the area of work. The data collected by each field representative are aggregated with the data collected by field representatives within the region and across the country. </a:t>
            </a:r>
          </a:p>
          <a:p>
            <a:endParaRPr lang="en-US" sz="800" dirty="0"/>
          </a:p>
          <a:p>
            <a:r>
              <a:rPr lang="en-US" sz="800" dirty="0"/>
              <a:t>Factor 2 – Organizational setting 2-1 100 points The FS is accountable to a position that is two or more levels below the regional director. </a:t>
            </a:r>
          </a:p>
          <a:p>
            <a:endParaRPr lang="en-US" sz="800" dirty="0"/>
          </a:p>
          <a:p>
            <a:r>
              <a:rPr lang="en-US" sz="800" dirty="0"/>
              <a:t>Factor 3 – Supervisory and managerial authority exercised 3-2 450 points The FS reviews the performance of subordinates. She/he seeks ways to increase response rates while simultaneously ensuring data quality. This leads him/her to provide counseling, instruction, and advice to employees on a regular basis. The FS recommends training opportunities to employees. The FS utilizes various tools and systems to monitor work activities of employees and take corrective action where appropriate. Reviews and approves payroll and leave submission requests. The FS may be involved in the Field Representative testing sessions as needed.</a:t>
            </a:r>
          </a:p>
          <a:p>
            <a:endParaRPr lang="en-US" sz="800" dirty="0"/>
          </a:p>
          <a:p>
            <a:r>
              <a:rPr lang="en-US" sz="800" dirty="0"/>
              <a:t>Factor 4 – Personal contacts 4A-2 50 points Frequent contact with the general public, which is typically informal, or may require non-routine preparation. Factor 4B - Purpose of contacts 4B-1 30 points </a:t>
            </a:r>
            <a:endParaRPr lang="en-US" sz="800" dirty="0" smtClean="0"/>
          </a:p>
          <a:p>
            <a:r>
              <a:rPr lang="en-US" sz="800" dirty="0" smtClean="0"/>
              <a:t>Most </a:t>
            </a:r>
            <a:r>
              <a:rPr lang="en-US" sz="800" dirty="0"/>
              <a:t>of the FS’ communication focuses on discussing work assignments with subordinates and supervisors and providing needed guidance to subordinates. </a:t>
            </a:r>
          </a:p>
          <a:p>
            <a:endParaRPr lang="en-US" sz="800" dirty="0"/>
          </a:p>
          <a:p>
            <a:r>
              <a:rPr lang="en-US" sz="800" dirty="0"/>
              <a:t>Factor 5 – Difficulty of typical work directed 5-2 – 205 points The full performance level of work supervised is at the GS-4 level. </a:t>
            </a:r>
          </a:p>
          <a:p>
            <a:endParaRPr lang="en-US" sz="800" dirty="0"/>
          </a:p>
          <a:p>
            <a:r>
              <a:rPr lang="en-US" sz="800" dirty="0"/>
              <a:t>Factor 6 – Other conditions 6-1 310 points The work overseen is comparable in difficulty to work at the GS-4 or lower level. </a:t>
            </a:r>
            <a:endParaRPr lang="en-US" sz="800" dirty="0" smtClean="0"/>
          </a:p>
          <a:p>
            <a:endParaRPr lang="en-US" sz="800" dirty="0"/>
          </a:p>
          <a:p>
            <a:r>
              <a:rPr lang="en-US" sz="800" dirty="0" smtClean="0"/>
              <a:t>The </a:t>
            </a:r>
            <a:r>
              <a:rPr lang="en-US" sz="800" dirty="0"/>
              <a:t>work of a Field Supervisor is complicated by the physical dispersion of the work force supervised; the FS travels on a routine basis and their homes serve as their duty stations. </a:t>
            </a:r>
            <a:endParaRPr lang="en-US" sz="800" dirty="0" smtClean="0"/>
          </a:p>
          <a:p>
            <a:r>
              <a:rPr lang="en-US" sz="800" dirty="0" smtClean="0"/>
              <a:t>Total </a:t>
            </a:r>
            <a:r>
              <a:rPr lang="en-US" sz="800" dirty="0"/>
              <a:t>points: 1320 FPL = GG-6 </a:t>
            </a:r>
          </a:p>
          <a:p>
            <a:endParaRPr lang="en-US" sz="800" dirty="0"/>
          </a:p>
        </p:txBody>
      </p:sp>
      <p:sp>
        <p:nvSpPr>
          <p:cNvPr id="12" name="TextBox 11"/>
          <p:cNvSpPr txBox="1"/>
          <p:nvPr/>
        </p:nvSpPr>
        <p:spPr>
          <a:xfrm>
            <a:off x="4648200" y="768489"/>
            <a:ext cx="4114800" cy="5632311"/>
          </a:xfrm>
          <a:prstGeom prst="rect">
            <a:avLst/>
          </a:prstGeom>
          <a:noFill/>
        </p:spPr>
        <p:txBody>
          <a:bodyPr wrap="square" rtlCol="0">
            <a:spAutoFit/>
          </a:bodyPr>
          <a:lstStyle/>
          <a:p>
            <a:r>
              <a:rPr lang="en-US" sz="800" dirty="0" smtClean="0"/>
              <a:t>GS-7</a:t>
            </a:r>
          </a:p>
          <a:p>
            <a:r>
              <a:rPr lang="en-US" sz="800" dirty="0" smtClean="0"/>
              <a:t>GS-0303-07 SA9666</a:t>
            </a:r>
          </a:p>
          <a:p>
            <a:endParaRPr lang="en-US" sz="800" dirty="0" smtClean="0"/>
          </a:p>
          <a:p>
            <a:r>
              <a:rPr lang="en-US" sz="800" dirty="0" smtClean="0"/>
              <a:t>Continued</a:t>
            </a:r>
          </a:p>
          <a:p>
            <a:endParaRPr lang="en-US" sz="800" dirty="0"/>
          </a:p>
          <a:p>
            <a:r>
              <a:rPr lang="en-US" sz="800" dirty="0"/>
              <a:t>Grading Criteria Factor 1 – Knowledge required for the position 1-1 175 points</a:t>
            </a:r>
            <a:br>
              <a:rPr lang="en-US" sz="800" dirty="0"/>
            </a:br>
            <a:r>
              <a:rPr lang="en-US" sz="800" dirty="0"/>
              <a:t>Directs the work of FRs at the GS-5 level or lower who conduct surveys. The work significantly affects the data collected and the overall mission of the Regional Office. The work supervised is procedural and routine; FRs follow verbatim interview scripts and receive detailed guidance on how to handle relevant </a:t>
            </a:r>
            <a:r>
              <a:rPr lang="en-US" sz="800" dirty="0" smtClean="0"/>
              <a:t>situations. The </a:t>
            </a:r>
            <a:r>
              <a:rPr lang="en-US" sz="800" dirty="0"/>
              <a:t>FS has access to online and paper survey resource materials to manage activities and assist in answering technical questions as it relates to surveys conducted in the assignment area and administrative procedures conducted by subordinates so he/she may provide guidance and answer questions as needed. The FS may also consult with their immediate supervisor for assistance in answering questions.</a:t>
            </a:r>
            <a:br>
              <a:rPr lang="en-US" sz="800" dirty="0"/>
            </a:br>
            <a:r>
              <a:rPr lang="en-US" sz="800" dirty="0"/>
              <a:t>The assigned work directly affects only a small percentage of persons in the area of work. The data collected by each Field Representative are aggregated with the data collected by FRs within the region and across the country</a:t>
            </a:r>
            <a:r>
              <a:rPr lang="en-US" sz="800" dirty="0" smtClean="0"/>
              <a:t>.</a:t>
            </a:r>
          </a:p>
          <a:p>
            <a:r>
              <a:rPr lang="en-US" sz="800" dirty="0"/>
              <a:t/>
            </a:r>
            <a:br>
              <a:rPr lang="en-US" sz="800" dirty="0"/>
            </a:br>
            <a:r>
              <a:rPr lang="en-US" sz="800" dirty="0"/>
              <a:t>Factor 2 – Organizational setting 2-1 100 </a:t>
            </a:r>
            <a:r>
              <a:rPr lang="en-US" sz="800" dirty="0" smtClean="0"/>
              <a:t>points. The </a:t>
            </a:r>
            <a:r>
              <a:rPr lang="en-US" sz="800" dirty="0"/>
              <a:t>FS is accountable to a position that is two or more levels below the regional director</a:t>
            </a:r>
            <a:r>
              <a:rPr lang="en-US" sz="800" dirty="0" smtClean="0"/>
              <a:t>.</a:t>
            </a:r>
          </a:p>
          <a:p>
            <a:r>
              <a:rPr lang="en-US" sz="800" dirty="0"/>
              <a:t/>
            </a:r>
            <a:br>
              <a:rPr lang="en-US" sz="800" dirty="0"/>
            </a:br>
            <a:r>
              <a:rPr lang="en-US" sz="800" dirty="0"/>
              <a:t>Factor 3 – Supervisory and managerial authority exercised 3-2 450 </a:t>
            </a:r>
            <a:r>
              <a:rPr lang="en-US" sz="800" dirty="0" smtClean="0"/>
              <a:t>points. The </a:t>
            </a:r>
            <a:r>
              <a:rPr lang="en-US" sz="800" dirty="0"/>
              <a:t>FS reviews the performance of subordinates. She/he seeks ways to increase response rates while simultaneously ensuring data quality. This leads him/her to provide counseling, instruction, and advice to employees on a regular basis. The FS recommends training opportunities to employees. The FS utilizes various tools and systems to monitor work activities of employees and take corrective action where appropriate. Reviews and approves payroll and leave submission requests. The FS may be involved in the FRs testing sessions as needed</a:t>
            </a:r>
            <a:r>
              <a:rPr lang="en-US" sz="800" dirty="0" smtClean="0"/>
              <a:t>.</a:t>
            </a:r>
          </a:p>
          <a:p>
            <a:r>
              <a:rPr lang="en-US" sz="800" dirty="0"/>
              <a:t/>
            </a:r>
            <a:br>
              <a:rPr lang="en-US" sz="800" dirty="0"/>
            </a:br>
            <a:r>
              <a:rPr lang="en-US" sz="800" dirty="0"/>
              <a:t>Factor 4 – Personal contacts 4A-2 50 points</a:t>
            </a:r>
            <a:br>
              <a:rPr lang="en-US" sz="800" dirty="0"/>
            </a:br>
            <a:r>
              <a:rPr lang="en-US" sz="800" dirty="0"/>
              <a:t>Frequent contact with the general public, which is typically informal, or may require non-routine </a:t>
            </a:r>
            <a:r>
              <a:rPr lang="en-US" sz="800" dirty="0" smtClean="0"/>
              <a:t>preparation.4B-1 </a:t>
            </a:r>
            <a:r>
              <a:rPr lang="en-US" sz="800" dirty="0"/>
              <a:t>30 </a:t>
            </a:r>
            <a:r>
              <a:rPr lang="en-US" sz="800" dirty="0" smtClean="0"/>
              <a:t>points </a:t>
            </a:r>
          </a:p>
          <a:p>
            <a:r>
              <a:rPr lang="en-US" sz="800" dirty="0" smtClean="0"/>
              <a:t>Most </a:t>
            </a:r>
            <a:r>
              <a:rPr lang="en-US" sz="800" dirty="0"/>
              <a:t>of the FS’s communication focuses on discussing work assignments with subordinates and supervisors and providing needed guidance to subordinates</a:t>
            </a:r>
            <a:r>
              <a:rPr lang="en-US" sz="800" dirty="0" smtClean="0"/>
              <a:t>.</a:t>
            </a:r>
          </a:p>
          <a:p>
            <a:r>
              <a:rPr lang="en-US" sz="800" dirty="0"/>
              <a:t/>
            </a:r>
            <a:br>
              <a:rPr lang="en-US" sz="800" dirty="0"/>
            </a:br>
            <a:r>
              <a:rPr lang="en-US" sz="800" dirty="0"/>
              <a:t>Factor 5 – Difficulty of typical work directed 5-3 – 340 </a:t>
            </a:r>
            <a:r>
              <a:rPr lang="en-US" sz="800" dirty="0" smtClean="0"/>
              <a:t>points. The </a:t>
            </a:r>
            <a:r>
              <a:rPr lang="en-US" sz="800" dirty="0"/>
              <a:t>full performance level of work supervised is at the GS-5 level</a:t>
            </a:r>
            <a:r>
              <a:rPr lang="en-US" sz="800" dirty="0" smtClean="0"/>
              <a:t>.</a:t>
            </a:r>
          </a:p>
          <a:p>
            <a:r>
              <a:rPr lang="en-US" sz="800" dirty="0"/>
              <a:t/>
            </a:r>
            <a:br>
              <a:rPr lang="en-US" sz="800" dirty="0"/>
            </a:br>
            <a:r>
              <a:rPr lang="en-US" sz="800" dirty="0"/>
              <a:t>Factor 6 – Other conditions 6-1 310 points</a:t>
            </a:r>
            <a:br>
              <a:rPr lang="en-US" sz="800" dirty="0"/>
            </a:br>
            <a:r>
              <a:rPr lang="en-US" sz="800" dirty="0"/>
              <a:t>The work overseen is comparable in difficulty to work at the GS-5 or lower level.</a:t>
            </a:r>
            <a:br>
              <a:rPr lang="en-US" sz="800" dirty="0"/>
            </a:br>
            <a:endParaRPr lang="en-US" sz="800" dirty="0" smtClean="0"/>
          </a:p>
          <a:p>
            <a:r>
              <a:rPr lang="en-US" sz="800" dirty="0" smtClean="0"/>
              <a:t>The </a:t>
            </a:r>
            <a:r>
              <a:rPr lang="en-US" sz="800" dirty="0"/>
              <a:t>work of a FS is complicated by the physical dispersion of the workforce supervised; the FS travels on a routine basis and their homes serve as their duty stations.</a:t>
            </a:r>
            <a:br>
              <a:rPr lang="en-US" sz="800" dirty="0"/>
            </a:br>
            <a:r>
              <a:rPr lang="en-US" sz="800" dirty="0"/>
              <a:t>Total points: 1455</a:t>
            </a:r>
          </a:p>
          <a:p>
            <a:endParaRPr lang="en-US" sz="800" dirty="0"/>
          </a:p>
        </p:txBody>
      </p:sp>
    </p:spTree>
    <p:extLst>
      <p:ext uri="{BB962C8B-B14F-4D97-AF65-F5344CB8AC3E}">
        <p14:creationId xmlns:p14="http://schemas.microsoft.com/office/powerpoint/2010/main" val="22504574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sz="1400" dirty="0">
                <a:hlinkClick r:id="rId2"/>
              </a:rPr>
              <a:t>https://www.census.gov/about/what/census-at-a-glance</a:t>
            </a:r>
          </a:p>
          <a:p>
            <a:r>
              <a:rPr lang="en-US" sz="1400" dirty="0">
                <a:hlinkClick r:id="rId2"/>
              </a:rPr>
              <a:t>https://www.opm.gov/policy-data-oversight/classification-qualifications/classifying-general-schedule-positions/functional-guides/gscler.pdf</a:t>
            </a:r>
            <a:endParaRPr lang="en-US" sz="1400" dirty="0"/>
          </a:p>
          <a:p>
            <a:r>
              <a:rPr lang="en-US" sz="1400" dirty="0">
                <a:hlinkClick r:id="rId3"/>
              </a:rPr>
              <a:t>https://www.census.gov/about/census-careers/opportunities/location/regional-office-careers.html</a:t>
            </a:r>
            <a:endParaRPr lang="en-US" sz="1400" dirty="0"/>
          </a:p>
          <a:p>
            <a:r>
              <a:rPr lang="en-US" sz="1400" dirty="0">
                <a:hlinkClick r:id="rId4"/>
              </a:rPr>
              <a:t>https://www.prb.org/wp-content/uploads/2020/12/us-census-undercount-of-children-1.pdf</a:t>
            </a:r>
            <a:endParaRPr lang="en-US" sz="1400" dirty="0"/>
          </a:p>
          <a:p>
            <a:r>
              <a:rPr lang="en-US" sz="1400" dirty="0">
                <a:hlinkClick r:id="rId5"/>
              </a:rPr>
              <a:t>https://federalnewsnetwork.com/tom-temin-commentary/2020/01/census-bureau-same-work-different-pay</a:t>
            </a:r>
            <a:endParaRPr lang="en-US" sz="1400" dirty="0"/>
          </a:p>
          <a:p>
            <a:r>
              <a:rPr lang="en-US" sz="1400" dirty="0">
                <a:hlinkClick r:id="rId6"/>
              </a:rPr>
              <a:t>https://www.opm.gov/policy-data-oversight/pay-leave/pay-systems/general-schedule</a:t>
            </a:r>
            <a:endParaRPr lang="en-US" sz="1400" dirty="0"/>
          </a:p>
          <a:p>
            <a:r>
              <a:rPr lang="en-US" sz="1400" dirty="0">
                <a:hlinkClick r:id="rId7"/>
              </a:rPr>
              <a:t>https://censushardtocountmaps2020.us</a:t>
            </a:r>
            <a:r>
              <a:rPr lang="en-US" sz="1400" dirty="0"/>
              <a:t> CUNY Center for Urban Research CUNY Graduate Center 2128172033</a:t>
            </a:r>
            <a:r>
              <a:rPr lang="en-US" sz="1400" dirty="0" smtClean="0"/>
              <a:t>/</a:t>
            </a:r>
          </a:p>
          <a:p>
            <a:r>
              <a:rPr lang="en-US" sz="1400" dirty="0"/>
              <a:t>Salary.com</a:t>
            </a:r>
            <a:br>
              <a:rPr lang="en-US" sz="1400" dirty="0"/>
            </a:br>
            <a:r>
              <a:rPr lang="en-US" sz="1400" dirty="0">
                <a:hlinkClick r:id="rId8"/>
              </a:rPr>
              <a:t>https://www.glassdoor.com/Salaries/interview-specialist-salary-SRCH_KO0,20.htm</a:t>
            </a:r>
            <a:r>
              <a:rPr lang="en-US" sz="1400" dirty="0"/>
              <a:t/>
            </a:r>
            <a:br>
              <a:rPr lang="en-US" sz="1400" dirty="0"/>
            </a:br>
            <a:r>
              <a:rPr lang="en-US" sz="1400" dirty="0"/>
              <a:t>https://www.ziprecruiter.com/Salaries/Cold-Calling-Salary</a:t>
            </a:r>
          </a:p>
          <a:p>
            <a:pPr marL="0" indent="0">
              <a:buNone/>
            </a:pPr>
            <a:endParaRPr lang="en-US" sz="1400" dirty="0"/>
          </a:p>
          <a:p>
            <a:pPr marL="0" indent="0">
              <a:buNone/>
            </a:pPr>
            <a:endParaRPr lang="en-US" sz="1800" dirty="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36</a:t>
            </a:fld>
            <a:endParaRPr lang="en-US" dirty="0" smtClean="0"/>
          </a:p>
        </p:txBody>
      </p:sp>
    </p:spTree>
    <p:extLst>
      <p:ext uri="{BB962C8B-B14F-4D97-AF65-F5344CB8AC3E}">
        <p14:creationId xmlns:p14="http://schemas.microsoft.com/office/powerpoint/2010/main" val="20866308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sz="1400" dirty="0"/>
              <a:t>The most interesting thing about Diversity and Inclusion initiatives is how they hire a diversity counselor and neglect workers who are denied promotion opportunity because of their age and gender</a:t>
            </a:r>
            <a:r>
              <a:rPr lang="en-US" sz="1400"/>
              <a:t>. </a:t>
            </a:r>
            <a:r>
              <a:rPr lang="en-US" sz="1400" dirty="0"/>
              <a:t> </a:t>
            </a:r>
          </a:p>
          <a:p>
            <a:r>
              <a:rPr lang="en-US" sz="1400" dirty="0">
                <a:hlinkClick r:id="rId2"/>
              </a:rPr>
              <a:t>U.S. Department of Commerce Appoints First Counselor for Equity</a:t>
            </a:r>
            <a:endParaRPr lang="en-US" sz="1400" dirty="0"/>
          </a:p>
          <a:p>
            <a:r>
              <a:rPr lang="en-US" sz="1400" dirty="0"/>
              <a:t>The Department of Commerce recently appointed Ines Hernandez as the first-ever Counselor for Equity. In this newly created role, Hernandez will work across the Department’s 13 bureaus to institutionalize equity across all </a:t>
            </a:r>
            <a:r>
              <a:rPr lang="en-US" sz="1400" dirty="0" err="1"/>
              <a:t>workstreams</a:t>
            </a:r>
            <a:r>
              <a:rPr lang="en-US" sz="1400" dirty="0"/>
              <a:t> and advise senior leadership on policy design and implementation strategies that help advance the equity agenda within the Department’s programs and strategic...</a:t>
            </a:r>
          </a:p>
          <a:p>
            <a:r>
              <a:rPr lang="en-US" sz="1400" u="sng" dirty="0">
                <a:hlinkClick r:id="rId2"/>
              </a:rPr>
              <a:t>https://www.commerce.gov/news/blog/2023/02/us-department-commerce-appoints-first-counselor-equity</a:t>
            </a:r>
            <a:endParaRPr lang="en-US" sz="1400" dirty="0"/>
          </a:p>
          <a:p>
            <a:r>
              <a:rPr lang="en-US" sz="1400" dirty="0"/>
              <a:t>Congratulations, Please add age and gender to equity issues for U.S. Census Bureau field workers. Field workers should all have the exact same promotion path. Do your own statistics using 2020 Census data. This is not about pay. This is about opportunity denied.</a:t>
            </a:r>
          </a:p>
          <a:p>
            <a:r>
              <a:rPr lang="en-US" sz="1400" dirty="0"/>
              <a:t> </a:t>
            </a:r>
          </a:p>
          <a:p>
            <a:r>
              <a:rPr lang="en-US" sz="1400" dirty="0"/>
              <a:t>As the new Counselor, Hernandez will work in close collaboration with the DOC Equity (DEIA) Council co-chaired by Deputy Secretary Don Graves and Deputy Under Secretary for International Trade Diane Farrell. Established in November 2021, the DOC Equity (DEIA) Council provides cross-bureau coordination, policy development, and administrative support for initiatives that: institutionalize equity, diversity, inclusion, and accessibility across the Department’s programs and operations; support bureaus in creating a positive internal culture and raise program officials’ consciousness of systemic barriers.</a:t>
            </a:r>
          </a:p>
          <a:p>
            <a:pPr marL="0" indent="0">
              <a:buNone/>
            </a:pPr>
            <a:endParaRPr lang="en-US" sz="1400" dirty="0"/>
          </a:p>
          <a:p>
            <a:pPr marL="0" indent="0">
              <a:buNone/>
            </a:pPr>
            <a:endParaRPr lang="en-US" sz="1800" dirty="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37</a:t>
            </a:fld>
            <a:endParaRPr lang="en-US" dirty="0" smtClean="0"/>
          </a:p>
        </p:txBody>
      </p:sp>
    </p:spTree>
    <p:extLst>
      <p:ext uri="{BB962C8B-B14F-4D97-AF65-F5344CB8AC3E}">
        <p14:creationId xmlns:p14="http://schemas.microsoft.com/office/powerpoint/2010/main" val="3501503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70000" lnSpcReduction="20000"/>
          </a:bodyPr>
          <a:lstStyle/>
          <a:p>
            <a:r>
              <a:rPr lang="en-US" sz="1400" dirty="0"/>
              <a:t>An EEOC Title VII complaint is a legal action that can be taken by an employee who believes they have experienced discrimination in the workplace based on their gender or age. Title VII of the Civil Rights Act of 1964 prohibits employers from discriminating against employees based on race, color, religion, national origin, or sex. Age discrimination is also prohibited under the Age Discrimination in Employment Act (ADEA).</a:t>
            </a:r>
          </a:p>
          <a:p>
            <a:r>
              <a:rPr lang="en-US" sz="1400" dirty="0"/>
              <a:t>If an employee feels they have been discriminated against based on their gender or age, they can file a complaint with the Equal Employment Opportunity Commission (EEOC). The EEOC is a federal agency responsible for enforcing federal laws that prohibit employment discrimination.</a:t>
            </a:r>
          </a:p>
          <a:p>
            <a:r>
              <a:rPr lang="en-US" sz="1400" dirty="0"/>
              <a:t>To file a complaint with the EEOC, the employee must first complete a Charge of Discrimination form. The form must be submitted within 180 days from the date of the alleged discrimination. The EEOC will then investigate the complaint and attempt to resolve the issue through mediation or other means.</a:t>
            </a:r>
          </a:p>
          <a:p>
            <a:r>
              <a:rPr lang="en-US" sz="1400" dirty="0"/>
              <a:t>If the EEOC determines that there is reasonable cause to believe discrimination occurred, they will issue a Notice of Right to Sue, which allows the employee to file a lawsuit against their employer.</a:t>
            </a:r>
          </a:p>
          <a:p>
            <a:r>
              <a:rPr lang="en-US" sz="1400" dirty="0"/>
              <a:t>In a Title VII complaint affecting gender and age discrimination, the employee would need to provide evidence that they were treated differently or subjected to adverse actions based on their gender or age. This could include evidence of discriminatory comments or behavior, discrepancies in pay or promotions, or other forms of differential treatment.</a:t>
            </a:r>
          </a:p>
          <a:p>
            <a:r>
              <a:rPr lang="en-US" sz="1400" dirty="0"/>
              <a:t>It's important to note that filing a complaint with the EEOC can be a lengthy and complicated process, and it's often recommended to consult with an experienced employment law attorney to ensure your rights are protected and to help navigate the legal process</a:t>
            </a:r>
            <a:r>
              <a:rPr lang="en-US" sz="1400" dirty="0" smtClean="0"/>
              <a:t>.</a:t>
            </a:r>
          </a:p>
          <a:p>
            <a:r>
              <a:rPr lang="en-US" sz="1400" dirty="0">
                <a:hlinkClick r:id="rId2"/>
              </a:rPr>
              <a:t>https://</a:t>
            </a:r>
            <a:r>
              <a:rPr lang="en-US" sz="1400" dirty="0" smtClean="0">
                <a:hlinkClick r:id="rId2"/>
              </a:rPr>
              <a:t>www.eeoc.gov/filing-charge-discrimination</a:t>
            </a:r>
            <a:endParaRPr lang="en-US" sz="1400" dirty="0" smtClean="0"/>
          </a:p>
          <a:p>
            <a:r>
              <a:rPr lang="en-US" sz="1400" dirty="0"/>
              <a:t>Desperate inference is a term that is sometimes used in legal contexts to refer to an argument or interpretation of evidence that is based on speculation or conjecture rather than solid evidence. It can also refer to a situation where someone is making an inference or conclusion based on weak or circumstantial evidence in an attempt to prove their point, even though the evidence may not be strong enough to support their argument.</a:t>
            </a:r>
          </a:p>
          <a:p>
            <a:r>
              <a:rPr lang="en-US" sz="1400" dirty="0"/>
              <a:t>For example, in a criminal trial, a prosecutor may make a desperate inference if they try to argue that the defendant is guilty of a crime based solely on circumstantial evidence, without any direct evidence linking the defendant to the crime.</a:t>
            </a:r>
          </a:p>
          <a:p>
            <a:r>
              <a:rPr lang="en-US" sz="1400" dirty="0"/>
              <a:t>In general, relying on desperate inferences can be risky because it can weaken the overall strength of an argument or case. It is usually more effective to rely on strong and direct evidence to support your position, rather than making assumptions or leaps of logic based on weak or speculative evidence</a:t>
            </a:r>
            <a:r>
              <a:rPr lang="en-US" sz="1400" dirty="0" smtClean="0"/>
              <a:t>.</a:t>
            </a:r>
          </a:p>
          <a:p>
            <a:r>
              <a:rPr lang="en-US" sz="1200" dirty="0"/>
              <a:t>An EEOC complaint can be filed if an employee believes they have experienced discrimination in the workplace based on their protected characteristics, such as race, color, religion, sex, national origin, age, or disability. However, filing an EEOC complaint based on false data used to make policy may be more complicated.</a:t>
            </a:r>
          </a:p>
          <a:p>
            <a:r>
              <a:rPr lang="en-US" sz="1200" dirty="0"/>
              <a:t>If an employer is using false data to make employment decisions, this may be a violation of federal or state laws, such as the Civil Rights Act of 1964 or the Americans with Disabilities Act. If an employee is adversely affected by such policies or practices, they may have a claim for discrimination or retaliation.</a:t>
            </a:r>
          </a:p>
          <a:p>
            <a:r>
              <a:rPr lang="en-US" sz="1200" dirty="0"/>
              <a:t>To file an EEOC complaint in this situation, the employee would need to provide evidence that the employer's policies or practices are based on false data, and that these policies have resulted in discrimination or retaliation against them or others in the workplace.</a:t>
            </a:r>
          </a:p>
          <a:p>
            <a:r>
              <a:rPr lang="en-US" sz="1200" dirty="0"/>
              <a:t>The employee may also want to consult with an experienced employment law attorney to determine the best course of action and to ensure their rights are protected. </a:t>
            </a:r>
            <a:r>
              <a:rPr lang="en-US" sz="1200"/>
              <a:t>In some cases, it may be possible to file a whistleblower complaint or take other legal action to address the false data being used by the employer.</a:t>
            </a:r>
          </a:p>
          <a:p>
            <a:endParaRPr lang="en-US" sz="1400"/>
          </a:p>
          <a:p>
            <a:endParaRPr lang="en-US" sz="1400" dirty="0"/>
          </a:p>
          <a:p>
            <a:pPr marL="0" indent="0">
              <a:buNone/>
            </a:pPr>
            <a:endParaRPr lang="en-US" sz="1800" dirty="0"/>
          </a:p>
        </p:txBody>
      </p:sp>
      <p:sp>
        <p:nvSpPr>
          <p:cNvPr id="7"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38</a:t>
            </a:fld>
            <a:endParaRPr lang="en-US" dirty="0" smtClean="0"/>
          </a:p>
        </p:txBody>
      </p:sp>
    </p:spTree>
    <p:extLst>
      <p:ext uri="{BB962C8B-B14F-4D97-AF65-F5344CB8AC3E}">
        <p14:creationId xmlns:p14="http://schemas.microsoft.com/office/powerpoint/2010/main" val="2615750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Field </a:t>
            </a:r>
            <a:r>
              <a:rPr lang="en-US" b="1" dirty="0" smtClean="0"/>
              <a:t>Workforce</a:t>
            </a:r>
            <a:r>
              <a:rPr lang="en-US" b="1" dirty="0" smtClean="0"/>
              <a:t> </a:t>
            </a:r>
            <a:r>
              <a:rPr lang="en-US" b="1" dirty="0" smtClean="0"/>
              <a:t>(FR) </a:t>
            </a:r>
            <a:br>
              <a:rPr lang="en-US" b="1" dirty="0" smtClean="0"/>
            </a:br>
            <a:r>
              <a:rPr lang="en-US" b="1" u="sng" dirty="0" smtClean="0"/>
              <a:t>Job </a:t>
            </a:r>
            <a:r>
              <a:rPr lang="en-US" b="1" u="sng" dirty="0" smtClean="0"/>
              <a:t>Position </a:t>
            </a:r>
            <a:r>
              <a:rPr lang="en-US" b="1" u="sng" dirty="0" smtClean="0"/>
              <a:t>Description</a:t>
            </a:r>
            <a:endParaRPr lang="en-US" b="1" u="sng" dirty="0"/>
          </a:p>
        </p:txBody>
      </p:sp>
      <p:sp>
        <p:nvSpPr>
          <p:cNvPr id="3" name="Content Placeholder 2"/>
          <p:cNvSpPr>
            <a:spLocks noGrp="1"/>
          </p:cNvSpPr>
          <p:nvPr>
            <p:ph idx="1"/>
          </p:nvPr>
        </p:nvSpPr>
        <p:spPr/>
        <p:txBody>
          <a:bodyPr>
            <a:noAutofit/>
          </a:bodyPr>
          <a:lstStyle/>
          <a:p>
            <a:pPr fontAlgn="base"/>
            <a:r>
              <a:rPr lang="en-US" b="1" dirty="0"/>
              <a:t>Identical Position Description</a:t>
            </a:r>
          </a:p>
          <a:p>
            <a:pPr fontAlgn="base"/>
            <a:r>
              <a:rPr lang="en-US" b="1" dirty="0" smtClean="0"/>
              <a:t>Identical </a:t>
            </a:r>
            <a:r>
              <a:rPr lang="en-US" b="1" dirty="0" smtClean="0"/>
              <a:t>Recruitment Bulletin</a:t>
            </a:r>
          </a:p>
          <a:p>
            <a:pPr fontAlgn="base"/>
            <a:r>
              <a:rPr lang="en-US" b="1" dirty="0" smtClean="0"/>
              <a:t>Identical Title and Responsibilities</a:t>
            </a:r>
          </a:p>
          <a:p>
            <a:pPr fontAlgn="base"/>
            <a:r>
              <a:rPr lang="en-US" b="1" dirty="0" smtClean="0"/>
              <a:t>Identical Goals and Deadlines</a:t>
            </a:r>
          </a:p>
          <a:p>
            <a:pPr fontAlgn="base"/>
            <a:r>
              <a:rPr lang="en-US" b="1" dirty="0" smtClean="0"/>
              <a:t>Identical Performance Measures</a:t>
            </a:r>
          </a:p>
          <a:p>
            <a:pPr fontAlgn="base"/>
            <a:r>
              <a:rPr lang="en-US" b="1" dirty="0" smtClean="0"/>
              <a:t>Substantially </a:t>
            </a:r>
            <a:r>
              <a:rPr lang="en-US" b="1" dirty="0" smtClean="0"/>
              <a:t>Same Hard-to-count Populations</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4</a:t>
            </a:fld>
            <a:endParaRPr lang="en-US" dirty="0" smtClean="0"/>
          </a:p>
        </p:txBody>
      </p:sp>
      <p:sp>
        <p:nvSpPr>
          <p:cNvPr id="4" name="TextBox 3"/>
          <p:cNvSpPr txBox="1"/>
          <p:nvPr/>
        </p:nvSpPr>
        <p:spPr>
          <a:xfrm>
            <a:off x="533400" y="6324600"/>
            <a:ext cx="8077200" cy="307777"/>
          </a:xfrm>
          <a:prstGeom prst="rect">
            <a:avLst/>
          </a:prstGeom>
          <a:noFill/>
        </p:spPr>
        <p:txBody>
          <a:bodyPr wrap="square" rtlCol="0">
            <a:spAutoFit/>
          </a:bodyPr>
          <a:lstStyle/>
          <a:p>
            <a:endParaRPr lang="en-US" sz="1400" dirty="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4</a:t>
            </a:fld>
            <a:endParaRPr lang="en-US" dirty="0" smtClean="0"/>
          </a:p>
        </p:txBody>
      </p:sp>
    </p:spTree>
    <p:extLst>
      <p:ext uri="{BB962C8B-B14F-4D97-AF65-F5344CB8AC3E}">
        <p14:creationId xmlns:p14="http://schemas.microsoft.com/office/powerpoint/2010/main" val="1491428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5400" b="1" dirty="0" smtClean="0"/>
              <a:t>SAME </a:t>
            </a:r>
            <a:r>
              <a:rPr lang="en-US" sz="5400" b="1" dirty="0" smtClean="0"/>
              <a:t>JOB.</a:t>
            </a:r>
            <a:r>
              <a:rPr lang="en-US" sz="5400" b="1" dirty="0" smtClean="0"/>
              <a:t/>
            </a:r>
            <a:br>
              <a:rPr lang="en-US" sz="5400" b="1" dirty="0" smtClean="0"/>
            </a:br>
            <a:r>
              <a:rPr lang="en-US" sz="5400" b="1" dirty="0" smtClean="0"/>
              <a:t>DIFFERENT PROMOTION PROTENTIAL</a:t>
            </a:r>
          </a:p>
        </p:txBody>
      </p:sp>
      <p:sp>
        <p:nvSpPr>
          <p:cNvPr id="4" name="Footer Placeholder 3"/>
          <p:cNvSpPr>
            <a:spLocks noGrp="1"/>
          </p:cNvSpPr>
          <p:nvPr>
            <p:ph type="ftr" sz="quarter" idx="11"/>
          </p:nvPr>
        </p:nvSpPr>
        <p:spPr/>
        <p:txBody>
          <a:bodyPr/>
          <a:lstStyle/>
          <a:p>
            <a:r>
              <a:rPr lang="en-US" smtClean="0"/>
              <a:t>1</a:t>
            </a:r>
            <a:endParaRPr lang="en-US" dirty="0"/>
          </a:p>
        </p:txBody>
      </p:sp>
    </p:spTree>
    <p:extLst>
      <p:ext uri="{BB962C8B-B14F-4D97-AF65-F5344CB8AC3E}">
        <p14:creationId xmlns:p14="http://schemas.microsoft.com/office/powerpoint/2010/main" val="3335811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5400" b="1" dirty="0" smtClean="0"/>
              <a:t>NO ONE DISAGREES WITH ANYTHING </a:t>
            </a:r>
            <a:r>
              <a:rPr lang="en-US" sz="5400" b="1" dirty="0" smtClean="0"/>
              <a:t>JUST </a:t>
            </a:r>
            <a:r>
              <a:rPr lang="en-US" sz="5400" b="1" dirty="0" smtClean="0"/>
              <a:t>SAID.</a:t>
            </a:r>
          </a:p>
          <a:p>
            <a:pPr marL="0" indent="0">
              <a:buNone/>
            </a:pPr>
            <a:r>
              <a:rPr lang="en-US" sz="5400" b="1" dirty="0" smtClean="0"/>
              <a:t>LEGAL IS </a:t>
            </a:r>
            <a:r>
              <a:rPr lang="en-US" sz="5400" b="1" dirty="0" smtClean="0"/>
              <a:t>NOT </a:t>
            </a:r>
            <a:r>
              <a:rPr lang="en-US" sz="5400" b="1" dirty="0" smtClean="0"/>
              <a:t>ALWAYS </a:t>
            </a:r>
            <a:r>
              <a:rPr lang="en-US" sz="5400" b="1" dirty="0" smtClean="0"/>
              <a:t>FAIR.</a:t>
            </a:r>
            <a:endParaRPr lang="en-US" sz="5400" b="1" dirty="0" smtClean="0"/>
          </a:p>
        </p:txBody>
      </p:sp>
      <p:sp>
        <p:nvSpPr>
          <p:cNvPr id="4" name="Footer Placeholder 3"/>
          <p:cNvSpPr>
            <a:spLocks noGrp="1"/>
          </p:cNvSpPr>
          <p:nvPr>
            <p:ph type="ftr" sz="quarter" idx="11"/>
          </p:nvPr>
        </p:nvSpPr>
        <p:spPr/>
        <p:txBody>
          <a:bodyPr/>
          <a:lstStyle/>
          <a:p>
            <a:r>
              <a:rPr lang="en-US" smtClean="0"/>
              <a:t>1</a:t>
            </a:r>
            <a:endParaRPr lang="en-US" dirty="0"/>
          </a:p>
        </p:txBody>
      </p:sp>
    </p:spTree>
    <p:extLst>
      <p:ext uri="{BB962C8B-B14F-4D97-AF65-F5344CB8AC3E}">
        <p14:creationId xmlns:p14="http://schemas.microsoft.com/office/powerpoint/2010/main" val="11458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Facts About </a:t>
            </a:r>
            <a:r>
              <a:rPr lang="en-US" b="1" dirty="0" smtClean="0"/>
              <a:t>Field</a:t>
            </a:r>
            <a:r>
              <a:rPr lang="en-US" b="1" dirty="0" smtClean="0"/>
              <a:t> </a:t>
            </a:r>
            <a:r>
              <a:rPr lang="en-US" b="1" dirty="0" smtClean="0"/>
              <a:t>FSA </a:t>
            </a:r>
            <a:r>
              <a:rPr lang="en-US" b="1" dirty="0" smtClean="0"/>
              <a:t>Employees in Lower GS Level Areas</a:t>
            </a:r>
            <a:endParaRPr lang="en-US" b="1" u="sng" dirty="0"/>
          </a:p>
        </p:txBody>
      </p:sp>
      <p:sp>
        <p:nvSpPr>
          <p:cNvPr id="3" name="Content Placeholder 2"/>
          <p:cNvSpPr>
            <a:spLocks noGrp="1"/>
          </p:cNvSpPr>
          <p:nvPr>
            <p:ph idx="1"/>
          </p:nvPr>
        </p:nvSpPr>
        <p:spPr/>
        <p:txBody>
          <a:bodyPr>
            <a:noAutofit/>
          </a:bodyPr>
          <a:lstStyle/>
          <a:p>
            <a:pPr fontAlgn="base"/>
            <a:r>
              <a:rPr lang="en-US" b="1" dirty="0" smtClean="0"/>
              <a:t>Vast majority are women</a:t>
            </a:r>
          </a:p>
          <a:p>
            <a:pPr fontAlgn="base"/>
            <a:r>
              <a:rPr lang="en-US" b="1" dirty="0" smtClean="0"/>
              <a:t>Vast majority are over 40</a:t>
            </a:r>
          </a:p>
          <a:p>
            <a:pPr fontAlgn="base"/>
            <a:r>
              <a:rPr lang="en-US" b="1" dirty="0"/>
              <a:t>L</a:t>
            </a:r>
            <a:r>
              <a:rPr lang="en-US" b="1" dirty="0" smtClean="0"/>
              <a:t>imited employment opportunities in area</a:t>
            </a:r>
          </a:p>
          <a:p>
            <a:pPr fontAlgn="base"/>
            <a:r>
              <a:rPr lang="en-US" b="1" dirty="0" smtClean="0"/>
              <a:t>Talented, Dedicated, Educated, Longevity</a:t>
            </a:r>
          </a:p>
          <a:p>
            <a:pPr fontAlgn="base"/>
            <a:r>
              <a:rPr lang="en-US" b="1" dirty="0" smtClean="0"/>
              <a:t>Representative of population they interview (CT state law)</a:t>
            </a:r>
          </a:p>
          <a:p>
            <a:pPr fontAlgn="base"/>
            <a:r>
              <a:rPr lang="en-US" b="1" dirty="0" smtClean="0"/>
              <a:t>Cannot apply to GS7 jobs based on service</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7</a:t>
            </a:fld>
            <a:endParaRPr lang="en-US" dirty="0" smtClean="0"/>
          </a:p>
        </p:txBody>
      </p:sp>
      <p:sp>
        <p:nvSpPr>
          <p:cNvPr id="4" name="TextBox 3"/>
          <p:cNvSpPr txBox="1"/>
          <p:nvPr/>
        </p:nvSpPr>
        <p:spPr>
          <a:xfrm>
            <a:off x="533400" y="6324600"/>
            <a:ext cx="8077200" cy="307777"/>
          </a:xfrm>
          <a:prstGeom prst="rect">
            <a:avLst/>
          </a:prstGeom>
          <a:noFill/>
        </p:spPr>
        <p:txBody>
          <a:bodyPr wrap="square" rtlCol="0">
            <a:spAutoFit/>
          </a:bodyPr>
          <a:lstStyle/>
          <a:p>
            <a:endParaRPr lang="en-US" sz="1400" dirty="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7</a:t>
            </a:fld>
            <a:endParaRPr lang="en-US" dirty="0" smtClean="0"/>
          </a:p>
        </p:txBody>
      </p:sp>
    </p:spTree>
    <p:extLst>
      <p:ext uri="{BB962C8B-B14F-4D97-AF65-F5344CB8AC3E}">
        <p14:creationId xmlns:p14="http://schemas.microsoft.com/office/powerpoint/2010/main" val="428122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Facts About </a:t>
            </a:r>
            <a:r>
              <a:rPr lang="en-US" b="1" dirty="0" smtClean="0"/>
              <a:t>Field</a:t>
            </a:r>
            <a:r>
              <a:rPr lang="en-US" b="1" dirty="0" smtClean="0"/>
              <a:t> </a:t>
            </a:r>
            <a:r>
              <a:rPr lang="en-US" b="1" dirty="0" smtClean="0"/>
              <a:t>FSA </a:t>
            </a:r>
            <a:r>
              <a:rPr lang="en-US" b="1" dirty="0" smtClean="0"/>
              <a:t>Employees in Lower GS Level Areas</a:t>
            </a:r>
            <a:endParaRPr lang="en-US" b="1" u="sng" dirty="0"/>
          </a:p>
        </p:txBody>
      </p:sp>
      <p:sp>
        <p:nvSpPr>
          <p:cNvPr id="3" name="Content Placeholder 2"/>
          <p:cNvSpPr>
            <a:spLocks noGrp="1"/>
          </p:cNvSpPr>
          <p:nvPr>
            <p:ph idx="1"/>
          </p:nvPr>
        </p:nvSpPr>
        <p:spPr/>
        <p:txBody>
          <a:bodyPr>
            <a:noAutofit/>
          </a:bodyPr>
          <a:lstStyle/>
          <a:p>
            <a:pPr fontAlgn="base"/>
            <a:r>
              <a:rPr lang="en-US" b="1" dirty="0" smtClean="0"/>
              <a:t>Vast majority are women</a:t>
            </a:r>
          </a:p>
          <a:p>
            <a:pPr fontAlgn="base"/>
            <a:r>
              <a:rPr lang="en-US" b="1" dirty="0" smtClean="0"/>
              <a:t>Vast majority are over 40</a:t>
            </a:r>
          </a:p>
          <a:p>
            <a:pPr fontAlgn="base"/>
            <a:r>
              <a:rPr lang="en-US" b="1" dirty="0"/>
              <a:t>L</a:t>
            </a:r>
            <a:r>
              <a:rPr lang="en-US" b="1" dirty="0" smtClean="0"/>
              <a:t>imited employment opportunities in area</a:t>
            </a:r>
          </a:p>
          <a:p>
            <a:pPr fontAlgn="base"/>
            <a:r>
              <a:rPr lang="en-US" b="1" dirty="0" smtClean="0"/>
              <a:t>Talented, Dedicated, Educated, Longevity</a:t>
            </a:r>
          </a:p>
          <a:p>
            <a:pPr fontAlgn="base"/>
            <a:r>
              <a:rPr lang="en-US" b="1" dirty="0" smtClean="0"/>
              <a:t>Representative of population they interview (CT state law)</a:t>
            </a:r>
          </a:p>
          <a:p>
            <a:pPr fontAlgn="base"/>
            <a:r>
              <a:rPr lang="en-US" b="1" u="sng" dirty="0" smtClean="0"/>
              <a:t>Cannot apply to GS7 jobs based on service</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8</a:t>
            </a:fld>
            <a:endParaRPr lang="en-US" dirty="0" smtClean="0"/>
          </a:p>
        </p:txBody>
      </p:sp>
      <p:sp>
        <p:nvSpPr>
          <p:cNvPr id="4" name="TextBox 3"/>
          <p:cNvSpPr txBox="1"/>
          <p:nvPr/>
        </p:nvSpPr>
        <p:spPr>
          <a:xfrm>
            <a:off x="533400" y="6324600"/>
            <a:ext cx="8077200" cy="307777"/>
          </a:xfrm>
          <a:prstGeom prst="rect">
            <a:avLst/>
          </a:prstGeom>
          <a:noFill/>
        </p:spPr>
        <p:txBody>
          <a:bodyPr wrap="square" rtlCol="0">
            <a:spAutoFit/>
          </a:bodyPr>
          <a:lstStyle/>
          <a:p>
            <a:endParaRPr lang="en-US" sz="1400" dirty="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8</a:t>
            </a:fld>
            <a:endParaRPr lang="en-US" dirty="0" smtClean="0"/>
          </a:p>
        </p:txBody>
      </p:sp>
    </p:spTree>
    <p:extLst>
      <p:ext uri="{BB962C8B-B14F-4D97-AF65-F5344CB8AC3E}">
        <p14:creationId xmlns:p14="http://schemas.microsoft.com/office/powerpoint/2010/main" val="125266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Facts About Field FSA Employees in </a:t>
            </a:r>
            <a:r>
              <a:rPr lang="en-US" b="1" dirty="0" smtClean="0"/>
              <a:t>Higher </a:t>
            </a:r>
            <a:r>
              <a:rPr lang="en-US" b="1" dirty="0"/>
              <a:t>GS Level Areas</a:t>
            </a:r>
            <a:endParaRPr lang="en-US" b="1" u="sng" dirty="0"/>
          </a:p>
        </p:txBody>
      </p:sp>
      <p:sp>
        <p:nvSpPr>
          <p:cNvPr id="3" name="Content Placeholder 2"/>
          <p:cNvSpPr>
            <a:spLocks noGrp="1"/>
          </p:cNvSpPr>
          <p:nvPr>
            <p:ph idx="1"/>
          </p:nvPr>
        </p:nvSpPr>
        <p:spPr/>
        <p:txBody>
          <a:bodyPr>
            <a:noAutofit/>
          </a:bodyPr>
          <a:lstStyle/>
          <a:p>
            <a:pPr fontAlgn="base"/>
            <a:r>
              <a:rPr lang="en-US" b="1" dirty="0" smtClean="0"/>
              <a:t>Probably women</a:t>
            </a:r>
          </a:p>
          <a:p>
            <a:pPr fontAlgn="base"/>
            <a:r>
              <a:rPr lang="en-US" b="1" dirty="0" smtClean="0"/>
              <a:t>Probably more age diversity</a:t>
            </a:r>
          </a:p>
          <a:p>
            <a:pPr fontAlgn="base"/>
            <a:r>
              <a:rPr lang="en-US" b="1" dirty="0" smtClean="0"/>
              <a:t>Increased employment opportunities in area</a:t>
            </a:r>
          </a:p>
          <a:p>
            <a:pPr fontAlgn="base"/>
            <a:r>
              <a:rPr lang="en-US" b="1" dirty="0" smtClean="0"/>
              <a:t>Some retention issues</a:t>
            </a:r>
          </a:p>
          <a:p>
            <a:pPr fontAlgn="base"/>
            <a:r>
              <a:rPr lang="en-US" b="1" dirty="0" smtClean="0"/>
              <a:t>Representative of population they interview</a:t>
            </a:r>
          </a:p>
          <a:p>
            <a:pPr fontAlgn="base"/>
            <a:r>
              <a:rPr lang="en-US" b="1" u="sng" dirty="0" smtClean="0"/>
              <a:t>Can apply to GS7 jobs based on 1-year of service</a:t>
            </a:r>
          </a:p>
        </p:txBody>
      </p:sp>
      <p:sp>
        <p:nvSpPr>
          <p:cNvPr id="8" name="Footer Placeholder 3">
            <a:extLst>
              <a:ext uri="{FF2B5EF4-FFF2-40B4-BE49-F238E27FC236}">
                <a16:creationId xmlns="" xmlns:a16="http://schemas.microsoft.com/office/drawing/2014/main" id="{904A5F40-8E53-4E0A-B454-1411FD83CC17}"/>
              </a:ext>
            </a:extLst>
          </p:cNvPr>
          <p:cNvSpPr>
            <a:spLocks noGrp="1"/>
          </p:cNvSpPr>
          <p:nvPr>
            <p:ph type="ftr" sz="quarter" idx="11"/>
          </p:nvPr>
        </p:nvSpPr>
        <p:spPr>
          <a:xfrm>
            <a:off x="8534400" y="6400800"/>
            <a:ext cx="457200" cy="425450"/>
          </a:xfrm>
        </p:spPr>
        <p:txBody>
          <a:bodyPr/>
          <a:lstStyle/>
          <a:p>
            <a:r>
              <a:rPr lang="en-US" dirty="0" smtClean="0"/>
              <a:t>#</a:t>
            </a:r>
            <a:fld id="{8533CFDD-4D48-48C6-B47C-5A43A2348591}" type="slidenum">
              <a:rPr lang="en-US" smtClean="0"/>
              <a:t>9</a:t>
            </a:fld>
            <a:endParaRPr lang="en-US" dirty="0" smtClean="0"/>
          </a:p>
        </p:txBody>
      </p:sp>
      <p:sp>
        <p:nvSpPr>
          <p:cNvPr id="4" name="TextBox 3"/>
          <p:cNvSpPr txBox="1"/>
          <p:nvPr/>
        </p:nvSpPr>
        <p:spPr>
          <a:xfrm>
            <a:off x="533400" y="6324600"/>
            <a:ext cx="8077200" cy="307777"/>
          </a:xfrm>
          <a:prstGeom prst="rect">
            <a:avLst/>
          </a:prstGeom>
          <a:noFill/>
        </p:spPr>
        <p:txBody>
          <a:bodyPr wrap="square" rtlCol="0">
            <a:spAutoFit/>
          </a:bodyPr>
          <a:lstStyle/>
          <a:p>
            <a:endParaRPr lang="en-US" sz="1400" dirty="0"/>
          </a:p>
        </p:txBody>
      </p:sp>
      <p:sp>
        <p:nvSpPr>
          <p:cNvPr id="7" name="Footer Placeholder 3">
            <a:extLst>
              <a:ext uri="{FF2B5EF4-FFF2-40B4-BE49-F238E27FC236}">
                <a16:creationId xmlns="" xmlns:a16="http://schemas.microsoft.com/office/drawing/2014/main" id="{904A5F40-8E53-4E0A-B454-1411FD83CC17}"/>
              </a:ext>
            </a:extLst>
          </p:cNvPr>
          <p:cNvSpPr txBox="1">
            <a:spLocks/>
          </p:cNvSpPr>
          <p:nvPr/>
        </p:nvSpPr>
        <p:spPr>
          <a:xfrm>
            <a:off x="8839200" y="6705600"/>
            <a:ext cx="457200" cy="42545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mtClean="0"/>
              <a:t>#</a:t>
            </a:r>
            <a:fld id="{8533CFDD-4D48-48C6-B47C-5A43A2348591}" type="slidenum">
              <a:rPr lang="en-US" smtClean="0"/>
              <a:pPr/>
              <a:t>9</a:t>
            </a:fld>
            <a:endParaRPr lang="en-US" dirty="0" smtClean="0"/>
          </a:p>
        </p:txBody>
      </p:sp>
    </p:spTree>
    <p:extLst>
      <p:ext uri="{BB962C8B-B14F-4D97-AF65-F5344CB8AC3E}">
        <p14:creationId xmlns:p14="http://schemas.microsoft.com/office/powerpoint/2010/main" val="1158824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12259</TotalTime>
  <Words>4932</Words>
  <Application>Microsoft Office PowerPoint</Application>
  <PresentationFormat>On-screen Show (4:3)</PresentationFormat>
  <Paragraphs>438</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Field Representatives Promotion Potential Opportunities Discrimination </vt:lpstr>
      <vt:lpstr>Census Mission</vt:lpstr>
      <vt:lpstr>Same Hiring Bulletin. Same Job. Same Work Rules Three Different Promotion Opportunities by FSA*</vt:lpstr>
      <vt:lpstr>The Field Workforce (FR)  Job Position Description</vt:lpstr>
      <vt:lpstr>PowerPoint Presentation</vt:lpstr>
      <vt:lpstr>PowerPoint Presentation</vt:lpstr>
      <vt:lpstr>Facts About Field FSA Employees in Lower GS Level Areas</vt:lpstr>
      <vt:lpstr>Facts About Field FSA Employees in Lower GS Level Areas</vt:lpstr>
      <vt:lpstr>Facts About Field FSA Employees in Higher GS Level Areas</vt:lpstr>
      <vt:lpstr>History of Complaint</vt:lpstr>
      <vt:lpstr>Complaint</vt:lpstr>
      <vt:lpstr>Classification Adjustment </vt:lpstr>
      <vt:lpstr>Field Representative GS04/05 and GS06/07 Exact Same Job, Trainings, and Work Tasks    with Different Grades &amp; Promotion Potential</vt:lpstr>
      <vt:lpstr>Why GS Consistency is Important? OPM Classification Guidelines*</vt:lpstr>
      <vt:lpstr>Hypothesis </vt:lpstr>
      <vt:lpstr>GS General-Schedule </vt:lpstr>
      <vt:lpstr>Identifying Successful Field Employees Working Full-Time surveys</vt:lpstr>
      <vt:lpstr>What is Hard To Count (HTC)?</vt:lpstr>
      <vt:lpstr>Identifying Hard To Count (HTC)</vt:lpstr>
      <vt:lpstr>PowerPoint Presentation</vt:lpstr>
      <vt:lpstr>Visualization of 2020 Self-Response Rates of NYRO by County</vt:lpstr>
      <vt:lpstr>HTC = Lighter Blues, Whites and Shades of Orange</vt:lpstr>
      <vt:lpstr>Sample HTC City Comparison</vt:lpstr>
      <vt:lpstr>Sample HTC City Comparison</vt:lpstr>
      <vt:lpstr>Debunking Item 1 – HTC </vt:lpstr>
      <vt:lpstr>Debunking Item 2 – Using Decennial Pay To Determine GS is Misguided</vt:lpstr>
      <vt:lpstr>Debunking Item 3 – Retention Theory</vt:lpstr>
      <vt:lpstr>Debunking 4 – Prevailing Wages</vt:lpstr>
      <vt:lpstr>Conclusion</vt:lpstr>
      <vt:lpstr>End note</vt:lpstr>
      <vt:lpstr>Appendix Side by Side GS4- GS5</vt:lpstr>
      <vt:lpstr>Appendix Side by Side GS4- GS5- Continued</vt:lpstr>
      <vt:lpstr>The Field Representative (FR)  Identical Job Position Descriptions</vt:lpstr>
      <vt:lpstr>Appendix Side by Side GS6- GS7</vt:lpstr>
      <vt:lpstr>Appendix Side by Side GS6- GS7 - Continued</vt:lpstr>
      <vt:lpstr>References</vt:lpstr>
      <vt:lpstr>References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Census 2020</dc:title>
  <dc:creator>Monica</dc:creator>
  <cp:lastModifiedBy>Monica</cp:lastModifiedBy>
  <cp:revision>404</cp:revision>
  <dcterms:created xsi:type="dcterms:W3CDTF">2022-05-24T20:09:20Z</dcterms:created>
  <dcterms:modified xsi:type="dcterms:W3CDTF">2023-03-21T15:23:23Z</dcterms:modified>
</cp:coreProperties>
</file>